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4" r:id="rId1"/>
  </p:sldMasterIdLst>
  <p:notesMasterIdLst>
    <p:notesMasterId r:id="rId38"/>
  </p:notesMasterIdLst>
  <p:handoutMasterIdLst>
    <p:handoutMasterId r:id="rId39"/>
  </p:handoutMasterIdLst>
  <p:sldIdLst>
    <p:sldId id="331" r:id="rId2"/>
    <p:sldId id="265" r:id="rId3"/>
    <p:sldId id="287" r:id="rId4"/>
    <p:sldId id="261" r:id="rId5"/>
    <p:sldId id="409" r:id="rId6"/>
    <p:sldId id="491" r:id="rId7"/>
    <p:sldId id="490" r:id="rId8"/>
    <p:sldId id="517" r:id="rId9"/>
    <p:sldId id="410" r:id="rId10"/>
    <p:sldId id="338" r:id="rId11"/>
    <p:sldId id="493" r:id="rId12"/>
    <p:sldId id="494" r:id="rId13"/>
    <p:sldId id="525" r:id="rId14"/>
    <p:sldId id="495" r:id="rId15"/>
    <p:sldId id="352" r:id="rId16"/>
    <p:sldId id="354" r:id="rId17"/>
    <p:sldId id="518" r:id="rId18"/>
    <p:sldId id="519" r:id="rId19"/>
    <p:sldId id="521" r:id="rId20"/>
    <p:sldId id="522" r:id="rId21"/>
    <p:sldId id="523" r:id="rId22"/>
    <p:sldId id="524" r:id="rId23"/>
    <p:sldId id="366" r:id="rId24"/>
    <p:sldId id="411" r:id="rId25"/>
    <p:sldId id="531" r:id="rId26"/>
    <p:sldId id="526" r:id="rId27"/>
    <p:sldId id="527" r:id="rId28"/>
    <p:sldId id="532" r:id="rId29"/>
    <p:sldId id="533" r:id="rId30"/>
    <p:sldId id="534" r:id="rId31"/>
    <p:sldId id="535" r:id="rId32"/>
    <p:sldId id="536" r:id="rId33"/>
    <p:sldId id="537" r:id="rId34"/>
    <p:sldId id="538" r:id="rId35"/>
    <p:sldId id="539" r:id="rId36"/>
    <p:sldId id="540" r:id="rId37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A9988"/>
    <a:srgbClr val="FF6F00"/>
    <a:srgbClr val="199AD7"/>
    <a:srgbClr val="66BFFF"/>
    <a:srgbClr val="FAFAFA"/>
    <a:srgbClr val="B2D9FF"/>
    <a:srgbClr val="E93D51"/>
    <a:srgbClr val="FFDC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F5F860B-0C19-48BA-A121-DFA4E61B7DD8}">
  <a:tblStyle styleId="{9F5F860B-0C19-48BA-A121-DFA4E61B7DD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 cmpd="sng">
              <a:solidFill>
                <a:srgbClr val="E0E0E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E0E0E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E0E0E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E0E0E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E0E0E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E0E0E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D7AC3CCA-C797-4891-BE02-D94E43425B78}" styleName="中度样式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6" autoAdjust="0"/>
    <p:restoredTop sz="94952" autoAdjust="0"/>
  </p:normalViewPr>
  <p:slideViewPr>
    <p:cSldViewPr snapToGrid="0">
      <p:cViewPr varScale="1">
        <p:scale>
          <a:sx n="160" d="100"/>
          <a:sy n="160" d="100"/>
        </p:scale>
        <p:origin x="552" y="91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4" d="100"/>
          <a:sy n="94" d="100"/>
        </p:scale>
        <p:origin x="3226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F707AE19-8204-4F13-B43E-CA4431098BD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0F276941-EE0B-46D2-958D-CA45F873367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8E5C31-5B9B-439E-BB38-5BBC15686A35}" type="datetimeFigureOut">
              <a:rPr lang="zh-CN" altLang="en-US" smtClean="0"/>
              <a:t>2022/9/12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51C2979-DB8C-424E-BF03-4E0F2EB3DE9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01775E9-0CDD-4C12-82D4-0C705E32ACD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7A7C4E-2EB9-4853-AECF-A0EBE861BD2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40086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6d95d55f5c_0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6d95d55f5c_0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140834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6d95d55f5c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6d95d55f5c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06581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6d95d55f5c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6d95d55f5c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74739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6d95d55f5c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6d95d55f5c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81496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6d95d55f5c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6d95d55f5c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71386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6d95d55f5c_0_1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6d95d55f5c_0_1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03455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6d95d55f5c_0_1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6d95d55f5c_0_1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343282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6d95d55f5c_0_8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6d95d55f5c_0_8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29041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6d95d55f5c_0_8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6d95d55f5c_0_8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238572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6d95d55f5c_0_8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6d95d55f5c_0_8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31489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6d95d55f5c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6d95d55f5c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6d95d55f5c_0_8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6d95d55f5c_0_8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79048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6d95d55f5c_0_8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6d95d55f5c_0_8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393920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6d95d55f5c_0_8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6d95d55f5c_0_8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960271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6d95d55f5c_0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6d95d55f5c_0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196842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6d95d55f5c_0_1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6d95d55f5c_0_1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87603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6d95d55f5c_0_1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6d95d55f5c_0_1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069798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6d95d55f5c_0_1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6d95d55f5c_0_1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4066248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6d95d55f5c_0_1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6d95d55f5c_0_1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093321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6d95d55f5c_0_8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6d95d55f5c_0_8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832267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6d95d55f5c_0_8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6d95d55f5c_0_8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19836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6d95d55f5c_0_6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6d95d55f5c_0_6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2147753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6d95d55f5c_0_8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6d95d55f5c_0_8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247778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6d95d55f5c_0_8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6d95d55f5c_0_8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836970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6d95d55f5c_0_8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6d95d55f5c_0_8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713626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6d95d55f5c_0_8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6d95d55f5c_0_8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373196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6d95d55f5c_0_8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6d95d55f5c_0_8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171053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6d95d55f5c_0_8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6d95d55f5c_0_8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928992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6d95d55f5c_0_8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6d95d55f5c_0_8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05432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6d95d55f5c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6d95d55f5c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6d95d55f5c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6d95d55f5c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5067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6d95d55f5c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6d95d55f5c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09307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6d95d55f5c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6d95d55f5c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01373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6d95d55f5c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6d95d55f5c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37952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6d95d55f5c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6d95d55f5c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05358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" name="Google Shape;14;p2"/>
          <p:cNvPicPr preferRelativeResize="0"/>
          <p:nvPr/>
        </p:nvPicPr>
        <p:blipFill rotWithShape="1">
          <a:blip r:embed="rId2">
            <a:alphaModFix/>
          </a:blip>
          <a:srcRect l="24385" r="24937"/>
          <a:stretch/>
        </p:blipFill>
        <p:spPr>
          <a:xfrm>
            <a:off x="36550" y="21389"/>
            <a:ext cx="575475" cy="4684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" name="Google Shape;15;p2"/>
          <p:cNvGrpSpPr/>
          <p:nvPr/>
        </p:nvGrpSpPr>
        <p:grpSpPr>
          <a:xfrm>
            <a:off x="830392" y="1191219"/>
            <a:ext cx="1491554" cy="45900"/>
            <a:chOff x="830392" y="1191219"/>
            <a:chExt cx="1491554" cy="45900"/>
          </a:xfrm>
        </p:grpSpPr>
        <p:sp>
          <p:nvSpPr>
            <p:cNvPr id="16" name="Google Shape;16;p2"/>
            <p:cNvSpPr/>
            <p:nvPr/>
          </p:nvSpPr>
          <p:spPr>
            <a:xfrm rot="-5400000">
              <a:off x="1366812" y="1027739"/>
              <a:ext cx="45826" cy="372859"/>
            </a:xfrm>
            <a:prstGeom prst="rect">
              <a:avLst/>
            </a:prstGeom>
            <a:solidFill>
              <a:srgbClr val="E93D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 rot="-5400000">
              <a:off x="995485" y="1026163"/>
              <a:ext cx="45826" cy="376012"/>
            </a:xfrm>
            <a:prstGeom prst="rect">
              <a:avLst/>
            </a:prstGeom>
            <a:solidFill>
              <a:srgbClr val="1A99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 rot="-5400000">
              <a:off x="1739646" y="1027719"/>
              <a:ext cx="45900" cy="372900"/>
            </a:xfrm>
            <a:prstGeom prst="rect">
              <a:avLst/>
            </a:prstGeom>
            <a:solidFill>
              <a:srgbClr val="FFC6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 rot="-5400000">
              <a:off x="2112546" y="1027719"/>
              <a:ext cx="45900" cy="372900"/>
            </a:xfrm>
            <a:prstGeom prst="rect">
              <a:avLst/>
            </a:prstGeom>
            <a:solidFill>
              <a:srgbClr val="199A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1 2">
  <p:cSld name="SECTION_TITLE_AND_DESCRIPTION_1_2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14"/>
          <p:cNvPicPr preferRelativeResize="0"/>
          <p:nvPr/>
        </p:nvPicPr>
        <p:blipFill rotWithShape="1">
          <a:blip r:embed="rId2">
            <a:alphaModFix/>
          </a:blip>
          <a:srcRect l="31883" t="8096" r="25713"/>
          <a:stretch/>
        </p:blipFill>
        <p:spPr>
          <a:xfrm>
            <a:off x="0" y="0"/>
            <a:ext cx="45752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4"/>
          <p:cNvSpPr/>
          <p:nvPr/>
        </p:nvSpPr>
        <p:spPr>
          <a:xfrm>
            <a:off x="-75" y="0"/>
            <a:ext cx="45720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0" name="Google Shape;110;p1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11" name="Google Shape;111;p1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3" name="Google Shape;113;p14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14" name="Google Shape;114;p14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15" name="Google Shape;115;p14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6" name="Google Shape;116;p1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userDrawn="1">
  <p:cSld name="Title and two columns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5"/>
          <p:cNvSpPr/>
          <p:nvPr/>
        </p:nvSpPr>
        <p:spPr>
          <a:xfrm>
            <a:off x="0" y="4879705"/>
            <a:ext cx="9144000" cy="263795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" name="Google Shape;42;p5"/>
          <p:cNvGrpSpPr/>
          <p:nvPr/>
        </p:nvGrpSpPr>
        <p:grpSpPr>
          <a:xfrm>
            <a:off x="567515" y="798721"/>
            <a:ext cx="1491554" cy="45938"/>
            <a:chOff x="830392" y="1191182"/>
            <a:chExt cx="1491554" cy="45938"/>
          </a:xfrm>
        </p:grpSpPr>
        <p:sp>
          <p:nvSpPr>
            <p:cNvPr id="43" name="Google Shape;43;p5"/>
            <p:cNvSpPr/>
            <p:nvPr/>
          </p:nvSpPr>
          <p:spPr>
            <a:xfrm rot="-5400000">
              <a:off x="1366796" y="1027682"/>
              <a:ext cx="45900" cy="372900"/>
            </a:xfrm>
            <a:prstGeom prst="rect">
              <a:avLst/>
            </a:prstGeom>
            <a:solidFill>
              <a:srgbClr val="E93D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5"/>
            <p:cNvSpPr/>
            <p:nvPr/>
          </p:nvSpPr>
          <p:spPr>
            <a:xfrm rot="-5400000">
              <a:off x="995392" y="1026182"/>
              <a:ext cx="45900" cy="375900"/>
            </a:xfrm>
            <a:prstGeom prst="rect">
              <a:avLst/>
            </a:prstGeom>
            <a:solidFill>
              <a:srgbClr val="1A99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5"/>
            <p:cNvSpPr/>
            <p:nvPr/>
          </p:nvSpPr>
          <p:spPr>
            <a:xfrm rot="-5400000">
              <a:off x="1739646" y="1027719"/>
              <a:ext cx="45900" cy="372900"/>
            </a:xfrm>
            <a:prstGeom prst="rect">
              <a:avLst/>
            </a:prstGeom>
            <a:solidFill>
              <a:srgbClr val="FFC6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5"/>
            <p:cNvSpPr/>
            <p:nvPr/>
          </p:nvSpPr>
          <p:spPr>
            <a:xfrm rot="-5400000">
              <a:off x="2112546" y="1027719"/>
              <a:ext cx="45900" cy="372900"/>
            </a:xfrm>
            <a:prstGeom prst="rect">
              <a:avLst/>
            </a:prstGeom>
            <a:solidFill>
              <a:srgbClr val="199A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" name="Google Shape;166;p20">
            <a:extLst>
              <a:ext uri="{FF2B5EF4-FFF2-40B4-BE49-F238E27FC236}">
                <a16:creationId xmlns:a16="http://schemas.microsoft.com/office/drawing/2014/main" id="{78F3A150-9CAE-19A6-1136-01CA0332067A}"/>
              </a:ext>
            </a:extLst>
          </p:cNvPr>
          <p:cNvSpPr txBox="1">
            <a:spLocks/>
          </p:cNvSpPr>
          <p:nvPr userDrawn="1"/>
        </p:nvSpPr>
        <p:spPr>
          <a:xfrm>
            <a:off x="342141" y="50280"/>
            <a:ext cx="2659627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 lang="zh-CN" altLang="en-US" sz="2400" dirty="0">
              <a:solidFill>
                <a:schemeClr val="accent5"/>
              </a:solidFill>
              <a:ea typeface="微软雅黑 Light" panose="020B0502040204020203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0DF2599-DF45-6574-F76F-ABF9952377B3}"/>
              </a:ext>
            </a:extLst>
          </p:cNvPr>
          <p:cNvSpPr txBox="1"/>
          <p:nvPr userDrawn="1"/>
        </p:nvSpPr>
        <p:spPr>
          <a:xfrm>
            <a:off x="1112655" y="1349818"/>
            <a:ext cx="706516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br>
              <a:rPr lang="zh-CN" altLang="en-US" sz="1600" dirty="0">
                <a:solidFill>
                  <a:schemeClr val="bg2"/>
                </a:solidFill>
                <a:latin typeface="Raleway" pitchFamily="2" charset="0"/>
                <a:ea typeface="微软雅黑 Light" panose="020B0502040204020203" pitchFamily="34" charset="-122"/>
                <a:sym typeface="Lato"/>
              </a:rPr>
            </a:br>
            <a:endParaRPr lang="zh-CN" altLang="en-US" sz="1600" dirty="0">
              <a:solidFill>
                <a:schemeClr val="bg2"/>
              </a:solidFill>
              <a:latin typeface="Raleway" pitchFamily="2" charset="0"/>
              <a:ea typeface="微软雅黑 Light" panose="020B0502040204020203" pitchFamily="34" charset="-122"/>
              <a:sym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1431201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" userDrawn="1">
  <p:cSld name="1_Code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7"/>
          <p:cNvSpPr/>
          <p:nvPr userDrawn="1"/>
        </p:nvSpPr>
        <p:spPr>
          <a:xfrm>
            <a:off x="0" y="0"/>
            <a:ext cx="9234900" cy="5219400"/>
          </a:xfrm>
          <a:prstGeom prst="rect">
            <a:avLst/>
          </a:prstGeom>
          <a:solidFill>
            <a:srgbClr val="4250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634435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7" name="Google Shape;51;p6">
            <a:extLst>
              <a:ext uri="{FF2B5EF4-FFF2-40B4-BE49-F238E27FC236}">
                <a16:creationId xmlns:a16="http://schemas.microsoft.com/office/drawing/2014/main" id="{18137EB5-7893-428F-954E-DE313EE72BCE}"/>
              </a:ext>
            </a:extLst>
          </p:cNvPr>
          <p:cNvGrpSpPr/>
          <p:nvPr userDrawn="1"/>
        </p:nvGrpSpPr>
        <p:grpSpPr>
          <a:xfrm>
            <a:off x="337233" y="1093577"/>
            <a:ext cx="1491554" cy="45938"/>
            <a:chOff x="830392" y="1191182"/>
            <a:chExt cx="1491554" cy="45938"/>
          </a:xfrm>
        </p:grpSpPr>
        <p:sp>
          <p:nvSpPr>
            <p:cNvPr id="8" name="Google Shape;52;p6">
              <a:extLst>
                <a:ext uri="{FF2B5EF4-FFF2-40B4-BE49-F238E27FC236}">
                  <a16:creationId xmlns:a16="http://schemas.microsoft.com/office/drawing/2014/main" id="{78FA0663-C3A9-457F-8616-787E0D2B974E}"/>
                </a:ext>
              </a:extLst>
            </p:cNvPr>
            <p:cNvSpPr/>
            <p:nvPr/>
          </p:nvSpPr>
          <p:spPr>
            <a:xfrm rot="-5400000">
              <a:off x="1366796" y="1027682"/>
              <a:ext cx="45900" cy="372900"/>
            </a:xfrm>
            <a:prstGeom prst="rect">
              <a:avLst/>
            </a:prstGeom>
            <a:solidFill>
              <a:srgbClr val="E93D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53;p6">
              <a:extLst>
                <a:ext uri="{FF2B5EF4-FFF2-40B4-BE49-F238E27FC236}">
                  <a16:creationId xmlns:a16="http://schemas.microsoft.com/office/drawing/2014/main" id="{0847E6CE-3422-4177-9EA8-55E1B10EF604}"/>
                </a:ext>
              </a:extLst>
            </p:cNvPr>
            <p:cNvSpPr/>
            <p:nvPr/>
          </p:nvSpPr>
          <p:spPr>
            <a:xfrm rot="-5400000">
              <a:off x="995392" y="1026182"/>
              <a:ext cx="45900" cy="375900"/>
            </a:xfrm>
            <a:prstGeom prst="rect">
              <a:avLst/>
            </a:prstGeom>
            <a:solidFill>
              <a:srgbClr val="1A99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54;p6">
              <a:extLst>
                <a:ext uri="{FF2B5EF4-FFF2-40B4-BE49-F238E27FC236}">
                  <a16:creationId xmlns:a16="http://schemas.microsoft.com/office/drawing/2014/main" id="{E48957AE-E8A0-4A2E-855B-D71E23357E31}"/>
                </a:ext>
              </a:extLst>
            </p:cNvPr>
            <p:cNvSpPr/>
            <p:nvPr/>
          </p:nvSpPr>
          <p:spPr>
            <a:xfrm rot="-5400000">
              <a:off x="1739646" y="1027719"/>
              <a:ext cx="45900" cy="372900"/>
            </a:xfrm>
            <a:prstGeom prst="rect">
              <a:avLst/>
            </a:prstGeom>
            <a:solidFill>
              <a:srgbClr val="FFC6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55;p6">
              <a:extLst>
                <a:ext uri="{FF2B5EF4-FFF2-40B4-BE49-F238E27FC236}">
                  <a16:creationId xmlns:a16="http://schemas.microsoft.com/office/drawing/2014/main" id="{CFFA2A8C-CDB5-417F-A01A-3B20F71E3FA2}"/>
                </a:ext>
              </a:extLst>
            </p:cNvPr>
            <p:cNvSpPr/>
            <p:nvPr/>
          </p:nvSpPr>
          <p:spPr>
            <a:xfrm rot="-5400000">
              <a:off x="2112546" y="1027719"/>
              <a:ext cx="45900" cy="372900"/>
            </a:xfrm>
            <a:prstGeom prst="rect">
              <a:avLst/>
            </a:prstGeom>
            <a:solidFill>
              <a:srgbClr val="199A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1" name="Google Shape;31;p4"/>
          <p:cNvGrpSpPr/>
          <p:nvPr/>
        </p:nvGrpSpPr>
        <p:grpSpPr>
          <a:xfrm>
            <a:off x="830392" y="1191182"/>
            <a:ext cx="1491554" cy="45938"/>
            <a:chOff x="830392" y="1191182"/>
            <a:chExt cx="1491554" cy="45938"/>
          </a:xfrm>
        </p:grpSpPr>
        <p:sp>
          <p:nvSpPr>
            <p:cNvPr id="32" name="Google Shape;32;p4"/>
            <p:cNvSpPr/>
            <p:nvPr/>
          </p:nvSpPr>
          <p:spPr>
            <a:xfrm rot="-5400000">
              <a:off x="1366796" y="1027682"/>
              <a:ext cx="45900" cy="372900"/>
            </a:xfrm>
            <a:prstGeom prst="rect">
              <a:avLst/>
            </a:prstGeom>
            <a:solidFill>
              <a:srgbClr val="E93D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 rot="-5400000">
              <a:off x="995392" y="1026182"/>
              <a:ext cx="45900" cy="375900"/>
            </a:xfrm>
            <a:prstGeom prst="rect">
              <a:avLst/>
            </a:prstGeom>
            <a:solidFill>
              <a:srgbClr val="1A99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 rot="-5400000">
              <a:off x="1739646" y="1027719"/>
              <a:ext cx="45900" cy="372900"/>
            </a:xfrm>
            <a:prstGeom prst="rect">
              <a:avLst/>
            </a:prstGeom>
            <a:solidFill>
              <a:srgbClr val="FFC6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4"/>
            <p:cNvSpPr/>
            <p:nvPr/>
          </p:nvSpPr>
          <p:spPr>
            <a:xfrm rot="-5400000">
              <a:off x="2112546" y="1027719"/>
              <a:ext cx="45900" cy="372900"/>
            </a:xfrm>
            <a:prstGeom prst="rect">
              <a:avLst/>
            </a:prstGeom>
            <a:solidFill>
              <a:srgbClr val="199A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51" name="Google Shape;51;p6"/>
          <p:cNvGrpSpPr/>
          <p:nvPr/>
        </p:nvGrpSpPr>
        <p:grpSpPr>
          <a:xfrm>
            <a:off x="830392" y="1191182"/>
            <a:ext cx="1491554" cy="45938"/>
            <a:chOff x="830392" y="1191182"/>
            <a:chExt cx="1491554" cy="45938"/>
          </a:xfrm>
        </p:grpSpPr>
        <p:sp>
          <p:nvSpPr>
            <p:cNvPr id="52" name="Google Shape;52;p6"/>
            <p:cNvSpPr/>
            <p:nvPr/>
          </p:nvSpPr>
          <p:spPr>
            <a:xfrm rot="-5400000">
              <a:off x="1366796" y="1027682"/>
              <a:ext cx="45900" cy="372900"/>
            </a:xfrm>
            <a:prstGeom prst="rect">
              <a:avLst/>
            </a:prstGeom>
            <a:solidFill>
              <a:srgbClr val="E93D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6"/>
            <p:cNvSpPr/>
            <p:nvPr/>
          </p:nvSpPr>
          <p:spPr>
            <a:xfrm rot="-5400000">
              <a:off x="995392" y="1026182"/>
              <a:ext cx="45900" cy="375900"/>
            </a:xfrm>
            <a:prstGeom prst="rect">
              <a:avLst/>
            </a:prstGeom>
            <a:solidFill>
              <a:srgbClr val="1A99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6"/>
            <p:cNvSpPr/>
            <p:nvPr/>
          </p:nvSpPr>
          <p:spPr>
            <a:xfrm rot="-5400000">
              <a:off x="1739646" y="1027719"/>
              <a:ext cx="45900" cy="372900"/>
            </a:xfrm>
            <a:prstGeom prst="rect">
              <a:avLst/>
            </a:prstGeom>
            <a:solidFill>
              <a:srgbClr val="FFC6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6"/>
            <p:cNvSpPr/>
            <p:nvPr/>
          </p:nvSpPr>
          <p:spPr>
            <a:xfrm rot="-5400000">
              <a:off x="2112546" y="1027719"/>
              <a:ext cx="45900" cy="372900"/>
            </a:xfrm>
            <a:prstGeom prst="rect">
              <a:avLst/>
            </a:prstGeom>
            <a:solidFill>
              <a:srgbClr val="199A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7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7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0" name="Google Shape;60;p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61" name="Google Shape;61;p7"/>
          <p:cNvGrpSpPr/>
          <p:nvPr/>
        </p:nvGrpSpPr>
        <p:grpSpPr>
          <a:xfrm>
            <a:off x="830392" y="1191182"/>
            <a:ext cx="1491554" cy="45938"/>
            <a:chOff x="830392" y="1191182"/>
            <a:chExt cx="1491554" cy="45938"/>
          </a:xfrm>
        </p:grpSpPr>
        <p:sp>
          <p:nvSpPr>
            <p:cNvPr id="62" name="Google Shape;62;p7"/>
            <p:cNvSpPr/>
            <p:nvPr/>
          </p:nvSpPr>
          <p:spPr>
            <a:xfrm rot="-5400000">
              <a:off x="1366796" y="1027682"/>
              <a:ext cx="45900" cy="372900"/>
            </a:xfrm>
            <a:prstGeom prst="rect">
              <a:avLst/>
            </a:prstGeom>
            <a:solidFill>
              <a:srgbClr val="E93D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7"/>
            <p:cNvSpPr/>
            <p:nvPr/>
          </p:nvSpPr>
          <p:spPr>
            <a:xfrm rot="-5400000">
              <a:off x="995392" y="1026182"/>
              <a:ext cx="45900" cy="375900"/>
            </a:xfrm>
            <a:prstGeom prst="rect">
              <a:avLst/>
            </a:prstGeom>
            <a:solidFill>
              <a:srgbClr val="1A99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7"/>
            <p:cNvSpPr/>
            <p:nvPr/>
          </p:nvSpPr>
          <p:spPr>
            <a:xfrm rot="-5400000">
              <a:off x="1739646" y="1027719"/>
              <a:ext cx="45900" cy="372900"/>
            </a:xfrm>
            <a:prstGeom prst="rect">
              <a:avLst/>
            </a:prstGeom>
            <a:solidFill>
              <a:srgbClr val="FFC6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rot="-5400000">
              <a:off x="2112546" y="1027719"/>
              <a:ext cx="45900" cy="372900"/>
            </a:xfrm>
            <a:prstGeom prst="rect">
              <a:avLst/>
            </a:prstGeom>
            <a:solidFill>
              <a:srgbClr val="199A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8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8" name="Google Shape;68;p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69" name="Google Shape;69;p8"/>
          <p:cNvGrpSpPr/>
          <p:nvPr/>
        </p:nvGrpSpPr>
        <p:grpSpPr>
          <a:xfrm>
            <a:off x="830392" y="1191182"/>
            <a:ext cx="1491554" cy="45937"/>
            <a:chOff x="830392" y="1191182"/>
            <a:chExt cx="1491554" cy="45937"/>
          </a:xfrm>
        </p:grpSpPr>
        <p:sp>
          <p:nvSpPr>
            <p:cNvPr id="70" name="Google Shape;70;p8"/>
            <p:cNvSpPr/>
            <p:nvPr/>
          </p:nvSpPr>
          <p:spPr>
            <a:xfrm rot="-5400000">
              <a:off x="1366796" y="1027682"/>
              <a:ext cx="45900" cy="372900"/>
            </a:xfrm>
            <a:prstGeom prst="rect">
              <a:avLst/>
            </a:prstGeom>
            <a:solidFill>
              <a:srgbClr val="E93D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8"/>
            <p:cNvSpPr/>
            <p:nvPr/>
          </p:nvSpPr>
          <p:spPr>
            <a:xfrm rot="-5400000">
              <a:off x="995392" y="1026182"/>
              <a:ext cx="45900" cy="375900"/>
            </a:xfrm>
            <a:prstGeom prst="rect">
              <a:avLst/>
            </a:prstGeom>
            <a:solidFill>
              <a:srgbClr val="1A99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-5400000">
              <a:off x="1739646" y="1027719"/>
              <a:ext cx="45900" cy="372900"/>
            </a:xfrm>
            <a:prstGeom prst="rect">
              <a:avLst/>
            </a:prstGeom>
            <a:solidFill>
              <a:srgbClr val="FFC6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2112546" y="1027719"/>
              <a:ext cx="45900" cy="372900"/>
            </a:xfrm>
            <a:prstGeom prst="rect">
              <a:avLst/>
            </a:prstGeom>
            <a:solidFill>
              <a:srgbClr val="199A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9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7" name="Google Shape;77;p9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78" name="Google Shape;78;p9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79" name="Google Shape;79;p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80" name="Google Shape;80;p9"/>
          <p:cNvGrpSpPr/>
          <p:nvPr/>
        </p:nvGrpSpPr>
        <p:grpSpPr>
          <a:xfrm>
            <a:off x="830392" y="1191182"/>
            <a:ext cx="1491554" cy="45938"/>
            <a:chOff x="830392" y="1191182"/>
            <a:chExt cx="1491554" cy="45938"/>
          </a:xfrm>
        </p:grpSpPr>
        <p:sp>
          <p:nvSpPr>
            <p:cNvPr id="81" name="Google Shape;81;p9"/>
            <p:cNvSpPr/>
            <p:nvPr/>
          </p:nvSpPr>
          <p:spPr>
            <a:xfrm rot="-5400000">
              <a:off x="1366796" y="1027682"/>
              <a:ext cx="45900" cy="372900"/>
            </a:xfrm>
            <a:prstGeom prst="rect">
              <a:avLst/>
            </a:prstGeom>
            <a:solidFill>
              <a:srgbClr val="E93D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9"/>
            <p:cNvSpPr/>
            <p:nvPr/>
          </p:nvSpPr>
          <p:spPr>
            <a:xfrm rot="-5400000">
              <a:off x="995392" y="1026182"/>
              <a:ext cx="45900" cy="375900"/>
            </a:xfrm>
            <a:prstGeom prst="rect">
              <a:avLst/>
            </a:prstGeom>
            <a:solidFill>
              <a:srgbClr val="1A99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9"/>
            <p:cNvSpPr/>
            <p:nvPr/>
          </p:nvSpPr>
          <p:spPr>
            <a:xfrm rot="-5400000">
              <a:off x="1739646" y="1027719"/>
              <a:ext cx="45900" cy="372900"/>
            </a:xfrm>
            <a:prstGeom prst="rect">
              <a:avLst/>
            </a:prstGeom>
            <a:solidFill>
              <a:srgbClr val="FFC6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9"/>
            <p:cNvSpPr/>
            <p:nvPr/>
          </p:nvSpPr>
          <p:spPr>
            <a:xfrm rot="-5400000">
              <a:off x="2112546" y="1027719"/>
              <a:ext cx="45900" cy="372900"/>
            </a:xfrm>
            <a:prstGeom prst="rect">
              <a:avLst/>
            </a:prstGeom>
            <a:solidFill>
              <a:srgbClr val="199A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oogle Shape;89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90" name="Google Shape;90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2" name="Google Shape;92;p11"/>
          <p:cNvSpPr txBox="1">
            <a:spLocks noGrp="1"/>
          </p:cNvSpPr>
          <p:nvPr>
            <p:ph type="title" hasCustomPrompt="1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3" name="Google Shape;93;p11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4" name="Google Shape;94;p1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1">
  <p:cSld name="SECTION_TITLE_AND_DESCRIPTION_1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3" descr="Side view of hands writing in a notebook at a cafe"/>
          <p:cNvPicPr preferRelativeResize="0"/>
          <p:nvPr/>
        </p:nvPicPr>
        <p:blipFill rotWithShape="1">
          <a:blip r:embed="rId2">
            <a:alphaModFix/>
          </a:blip>
          <a:srcRect l="9050" t="12064" r="54351" b="26446"/>
          <a:stretch/>
        </p:blipFill>
        <p:spPr>
          <a:xfrm>
            <a:off x="1" y="-50"/>
            <a:ext cx="4572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3"/>
          <p:cNvSpPr/>
          <p:nvPr/>
        </p:nvSpPr>
        <p:spPr>
          <a:xfrm>
            <a:off x="1650" y="0"/>
            <a:ext cx="45687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0" name="Google Shape;100;p1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01" name="Google Shape;101;p1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13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4" name="Google Shape;104;p13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5" name="Google Shape;105;p13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06" name="Google Shape;106;p13"/>
          <p:cNvSpPr txBox="1">
            <a:spLocks noGrp="1"/>
          </p:cNvSpPr>
          <p:nvPr>
            <p:ph type="sldNum" idx="12"/>
          </p:nvPr>
        </p:nvSpPr>
        <p:spPr>
          <a:xfrm>
            <a:off x="8536300" y="474985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3" r:id="rId5"/>
    <p:sldLayoutId id="2147483654" r:id="rId6"/>
    <p:sldLayoutId id="2147483655" r:id="rId7"/>
    <p:sldLayoutId id="2147483657" r:id="rId8"/>
    <p:sldLayoutId id="2147483659" r:id="rId9"/>
    <p:sldLayoutId id="2147483660" r:id="rId10"/>
    <p:sldLayoutId id="2147483666" r:id="rId11"/>
    <p:sldLayoutId id="2147483667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3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2.w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3.w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4.w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7.jpeg"/><Relationship Id="rId4" Type="http://schemas.openxmlformats.org/officeDocument/2006/relationships/image" Target="../media/image6.w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8.w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m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2.png"/><Relationship Id="rId4" Type="http://schemas.openxmlformats.org/officeDocument/2006/relationships/image" Target="../media/image11.wm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>
            <a:spLocks noGrp="1"/>
          </p:cNvSpPr>
          <p:nvPr>
            <p:ph type="ctrTitle"/>
          </p:nvPr>
        </p:nvSpPr>
        <p:spPr>
          <a:xfrm>
            <a:off x="1058659" y="2090058"/>
            <a:ext cx="6517798" cy="86319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AI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诗人：循环神经网络</a:t>
            </a:r>
            <a:endParaRPr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68" name="Google Shape;68;p13"/>
          <p:cNvSpPr txBox="1">
            <a:spLocks noGrp="1"/>
          </p:cNvSpPr>
          <p:nvPr>
            <p:ph type="subTitle" idx="1"/>
          </p:nvPr>
        </p:nvSpPr>
        <p:spPr>
          <a:xfrm>
            <a:off x="6477963" y="3950110"/>
            <a:ext cx="1864653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/>
              <a:t>物联网工程学院</a:t>
            </a:r>
            <a:endParaRPr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8C5CCA7-3CA2-4208-38CC-BE9DBDF2159E}"/>
              </a:ext>
            </a:extLst>
          </p:cNvPr>
          <p:cNvSpPr txBox="1"/>
          <p:nvPr/>
        </p:nvSpPr>
        <p:spPr>
          <a:xfrm>
            <a:off x="834012" y="618256"/>
            <a:ext cx="151730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b="1" dirty="0">
                <a:solidFill>
                  <a:schemeClr val="dk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项目六</a:t>
            </a:r>
            <a:r>
              <a:rPr lang="en-US" altLang="zh-CN" sz="3200" b="1" dirty="0">
                <a:solidFill>
                  <a:schemeClr val="dk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endParaRPr lang="zh-CN" altLang="en-US" sz="3200" b="1" dirty="0">
              <a:solidFill>
                <a:schemeClr val="dk2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69"/>
          <p:cNvSpPr txBox="1">
            <a:spLocks noGrp="1"/>
          </p:cNvSpPr>
          <p:nvPr>
            <p:ph type="title"/>
          </p:nvPr>
        </p:nvSpPr>
        <p:spPr>
          <a:xfrm>
            <a:off x="2067713" y="2127313"/>
            <a:ext cx="5195100" cy="79485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/>
              <a:t>电影评论分类</a:t>
            </a:r>
            <a:endParaRPr dirty="0"/>
          </a:p>
        </p:txBody>
      </p:sp>
      <p:sp>
        <p:nvSpPr>
          <p:cNvPr id="2" name="Google Shape;394;p49">
            <a:extLst>
              <a:ext uri="{FF2B5EF4-FFF2-40B4-BE49-F238E27FC236}">
                <a16:creationId xmlns:a16="http://schemas.microsoft.com/office/drawing/2014/main" id="{FAD3D508-1206-5D3D-3E8C-35633BF4385F}"/>
              </a:ext>
            </a:extLst>
          </p:cNvPr>
          <p:cNvSpPr txBox="1">
            <a:spLocks/>
          </p:cNvSpPr>
          <p:nvPr/>
        </p:nvSpPr>
        <p:spPr>
          <a:xfrm>
            <a:off x="588325" y="360907"/>
            <a:ext cx="1548401" cy="824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"/>
              <a:buNone/>
              <a:defRPr sz="36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"/>
              <a:buNone/>
              <a:defRPr sz="36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"/>
              <a:buNone/>
              <a:defRPr sz="36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"/>
              <a:buNone/>
              <a:defRPr sz="36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"/>
              <a:buNone/>
              <a:defRPr sz="36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"/>
              <a:buNone/>
              <a:defRPr sz="36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"/>
              <a:buNone/>
              <a:defRPr sz="36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"/>
              <a:buNone/>
              <a:defRPr sz="36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"/>
              <a:buNone/>
              <a:defRPr sz="36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zh-CN" altLang="en-US" dirty="0"/>
              <a:t>任务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45169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66;p20">
            <a:extLst>
              <a:ext uri="{FF2B5EF4-FFF2-40B4-BE49-F238E27FC236}">
                <a16:creationId xmlns:a16="http://schemas.microsoft.com/office/drawing/2014/main" id="{B4837533-7033-4C60-8582-95EC36BB3251}"/>
              </a:ext>
            </a:extLst>
          </p:cNvPr>
          <p:cNvSpPr txBox="1">
            <a:spLocks/>
          </p:cNvSpPr>
          <p:nvPr/>
        </p:nvSpPr>
        <p:spPr>
          <a:xfrm>
            <a:off x="654930" y="325584"/>
            <a:ext cx="1283938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>
              <a:buClr>
                <a:srgbClr val="000000"/>
              </a:buClr>
              <a:buSzPts val="2800"/>
            </a:pPr>
            <a:r>
              <a:rPr lang="zh-CN" altLang="en-US" sz="2000" dirty="0">
                <a:solidFill>
                  <a:srgbClr val="0070C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"/>
              </a:rPr>
              <a:t>序列模型</a:t>
            </a:r>
          </a:p>
        </p:txBody>
      </p:sp>
      <p:sp>
        <p:nvSpPr>
          <p:cNvPr id="2" name="Oval 243">
            <a:extLst>
              <a:ext uri="{FF2B5EF4-FFF2-40B4-BE49-F238E27FC236}">
                <a16:creationId xmlns:a16="http://schemas.microsoft.com/office/drawing/2014/main" id="{340E642A-4B29-101F-4D7C-9CB1FC4DC707}"/>
              </a:ext>
            </a:extLst>
          </p:cNvPr>
          <p:cNvSpPr/>
          <p:nvPr/>
        </p:nvSpPr>
        <p:spPr>
          <a:xfrm>
            <a:off x="1145399" y="2401331"/>
            <a:ext cx="488136" cy="484746"/>
          </a:xfrm>
          <a:prstGeom prst="ellipse">
            <a:avLst/>
          </a:prstGeom>
          <a:solidFill>
            <a:srgbClr val="9BD5E5"/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4D4543"/>
              </a:solidFill>
            </a:endParaRPr>
          </a:p>
        </p:txBody>
      </p:sp>
      <p:sp>
        <p:nvSpPr>
          <p:cNvPr id="4" name="Rounded Rectangle 262">
            <a:extLst>
              <a:ext uri="{FF2B5EF4-FFF2-40B4-BE49-F238E27FC236}">
                <a16:creationId xmlns:a16="http://schemas.microsoft.com/office/drawing/2014/main" id="{BD23BD9F-3053-779E-E1B4-7F2BF390869B}"/>
              </a:ext>
            </a:extLst>
          </p:cNvPr>
          <p:cNvSpPr/>
          <p:nvPr/>
        </p:nvSpPr>
        <p:spPr>
          <a:xfrm rot="5400000">
            <a:off x="935431" y="1509890"/>
            <a:ext cx="895595" cy="414892"/>
          </a:xfrm>
          <a:prstGeom prst="roundRect">
            <a:avLst/>
          </a:prstGeom>
          <a:solidFill>
            <a:srgbClr val="D9ECF2"/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rgbClr val="4D4543"/>
              </a:solidFill>
            </a:endParaRPr>
          </a:p>
        </p:txBody>
      </p:sp>
      <p:sp>
        <p:nvSpPr>
          <p:cNvPr id="5" name="Rounded Rectangle 262">
            <a:extLst>
              <a:ext uri="{FF2B5EF4-FFF2-40B4-BE49-F238E27FC236}">
                <a16:creationId xmlns:a16="http://schemas.microsoft.com/office/drawing/2014/main" id="{DBC0ED2B-A493-DA58-0943-E83F9FD50483}"/>
              </a:ext>
            </a:extLst>
          </p:cNvPr>
          <p:cNvSpPr/>
          <p:nvPr/>
        </p:nvSpPr>
        <p:spPr>
          <a:xfrm rot="5400000">
            <a:off x="910717" y="3458658"/>
            <a:ext cx="945024" cy="414892"/>
          </a:xfrm>
          <a:prstGeom prst="roundRect">
            <a:avLst/>
          </a:prstGeom>
          <a:solidFill>
            <a:srgbClr val="D9ECF2"/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rgbClr val="4D4543"/>
              </a:solidFill>
            </a:endParaRPr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D7A526D1-19EE-0562-6FC0-3F0FEF152370}"/>
              </a:ext>
            </a:extLst>
          </p:cNvPr>
          <p:cNvCxnSpPr>
            <a:stCxn id="2" idx="0"/>
            <a:endCxn id="4" idx="3"/>
          </p:cNvCxnSpPr>
          <p:nvPr/>
        </p:nvCxnSpPr>
        <p:spPr>
          <a:xfrm flipH="1" flipV="1">
            <a:off x="1383229" y="2165134"/>
            <a:ext cx="6238" cy="236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4CF5FEDE-B7C4-11F0-18D1-C2A0DCAEBDEB}"/>
              </a:ext>
            </a:extLst>
          </p:cNvPr>
          <p:cNvCxnSpPr>
            <a:stCxn id="5" idx="1"/>
            <a:endCxn id="2" idx="4"/>
          </p:cNvCxnSpPr>
          <p:nvPr/>
        </p:nvCxnSpPr>
        <p:spPr>
          <a:xfrm flipV="1">
            <a:off x="1383229" y="2886077"/>
            <a:ext cx="6238" cy="3075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243">
            <a:extLst>
              <a:ext uri="{FF2B5EF4-FFF2-40B4-BE49-F238E27FC236}">
                <a16:creationId xmlns:a16="http://schemas.microsoft.com/office/drawing/2014/main" id="{CEF572CE-8880-E5CE-F46E-A3967A3CB42E}"/>
              </a:ext>
            </a:extLst>
          </p:cNvPr>
          <p:cNvSpPr/>
          <p:nvPr/>
        </p:nvSpPr>
        <p:spPr>
          <a:xfrm>
            <a:off x="2175282" y="2401331"/>
            <a:ext cx="488136" cy="484746"/>
          </a:xfrm>
          <a:prstGeom prst="ellipse">
            <a:avLst/>
          </a:prstGeom>
          <a:solidFill>
            <a:srgbClr val="9BD5E5"/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4D4543"/>
              </a:solidFill>
            </a:endParaRPr>
          </a:p>
        </p:txBody>
      </p:sp>
      <p:sp>
        <p:nvSpPr>
          <p:cNvPr id="18" name="Rounded Rectangle 262">
            <a:extLst>
              <a:ext uri="{FF2B5EF4-FFF2-40B4-BE49-F238E27FC236}">
                <a16:creationId xmlns:a16="http://schemas.microsoft.com/office/drawing/2014/main" id="{D3946616-9A97-E99C-A4CD-93B461F18EF7}"/>
              </a:ext>
            </a:extLst>
          </p:cNvPr>
          <p:cNvSpPr/>
          <p:nvPr/>
        </p:nvSpPr>
        <p:spPr>
          <a:xfrm rot="5400000">
            <a:off x="1965314" y="1509890"/>
            <a:ext cx="895595" cy="414892"/>
          </a:xfrm>
          <a:prstGeom prst="roundRect">
            <a:avLst/>
          </a:prstGeom>
          <a:solidFill>
            <a:srgbClr val="D9ECF2"/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rgbClr val="4D4543"/>
              </a:solidFill>
            </a:endParaRPr>
          </a:p>
        </p:txBody>
      </p:sp>
      <p:sp>
        <p:nvSpPr>
          <p:cNvPr id="19" name="Rounded Rectangle 262">
            <a:extLst>
              <a:ext uri="{FF2B5EF4-FFF2-40B4-BE49-F238E27FC236}">
                <a16:creationId xmlns:a16="http://schemas.microsoft.com/office/drawing/2014/main" id="{3BA6B258-56B3-2A26-98FE-73908428A378}"/>
              </a:ext>
            </a:extLst>
          </p:cNvPr>
          <p:cNvSpPr/>
          <p:nvPr/>
        </p:nvSpPr>
        <p:spPr>
          <a:xfrm rot="5400000">
            <a:off x="1940600" y="3458658"/>
            <a:ext cx="945024" cy="414892"/>
          </a:xfrm>
          <a:prstGeom prst="roundRect">
            <a:avLst/>
          </a:prstGeom>
          <a:solidFill>
            <a:srgbClr val="D9ECF2"/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rgbClr val="4D4543"/>
              </a:solidFill>
            </a:endParaRPr>
          </a:p>
        </p:txBody>
      </p: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471B7025-21E5-1E6F-0943-C05DB7EE5FCF}"/>
              </a:ext>
            </a:extLst>
          </p:cNvPr>
          <p:cNvCxnSpPr>
            <a:stCxn id="17" idx="0"/>
            <a:endCxn id="18" idx="3"/>
          </p:cNvCxnSpPr>
          <p:nvPr/>
        </p:nvCxnSpPr>
        <p:spPr>
          <a:xfrm flipH="1" flipV="1">
            <a:off x="2413112" y="2165134"/>
            <a:ext cx="6238" cy="236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52BAF984-B5A4-ED4C-3B5C-19426380C105}"/>
              </a:ext>
            </a:extLst>
          </p:cNvPr>
          <p:cNvCxnSpPr>
            <a:stCxn id="19" idx="1"/>
            <a:endCxn id="17" idx="4"/>
          </p:cNvCxnSpPr>
          <p:nvPr/>
        </p:nvCxnSpPr>
        <p:spPr>
          <a:xfrm flipV="1">
            <a:off x="2413112" y="2886077"/>
            <a:ext cx="6238" cy="3075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43">
            <a:extLst>
              <a:ext uri="{FF2B5EF4-FFF2-40B4-BE49-F238E27FC236}">
                <a16:creationId xmlns:a16="http://schemas.microsoft.com/office/drawing/2014/main" id="{EA71C293-25F8-550E-A075-9D17607EEAB8}"/>
              </a:ext>
            </a:extLst>
          </p:cNvPr>
          <p:cNvSpPr/>
          <p:nvPr/>
        </p:nvSpPr>
        <p:spPr>
          <a:xfrm>
            <a:off x="2884604" y="2401332"/>
            <a:ext cx="488136" cy="484746"/>
          </a:xfrm>
          <a:prstGeom prst="ellipse">
            <a:avLst/>
          </a:prstGeom>
          <a:solidFill>
            <a:srgbClr val="9BD5E5"/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4D4543"/>
              </a:solidFill>
            </a:endParaRPr>
          </a:p>
        </p:txBody>
      </p:sp>
      <p:sp>
        <p:nvSpPr>
          <p:cNvPr id="23" name="Rounded Rectangle 262">
            <a:extLst>
              <a:ext uri="{FF2B5EF4-FFF2-40B4-BE49-F238E27FC236}">
                <a16:creationId xmlns:a16="http://schemas.microsoft.com/office/drawing/2014/main" id="{5E01FEF5-CD1E-7A54-CB6D-794738E084BC}"/>
              </a:ext>
            </a:extLst>
          </p:cNvPr>
          <p:cNvSpPr/>
          <p:nvPr/>
        </p:nvSpPr>
        <p:spPr>
          <a:xfrm rot="5400000">
            <a:off x="2674636" y="1509891"/>
            <a:ext cx="895595" cy="414892"/>
          </a:xfrm>
          <a:prstGeom prst="roundRect">
            <a:avLst/>
          </a:prstGeom>
          <a:solidFill>
            <a:srgbClr val="D9ECF2"/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rgbClr val="4D4543"/>
              </a:solidFill>
            </a:endParaRPr>
          </a:p>
        </p:txBody>
      </p: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60DBAD61-21E2-0035-26AF-53F5B0462664}"/>
              </a:ext>
            </a:extLst>
          </p:cNvPr>
          <p:cNvCxnSpPr>
            <a:stCxn id="22" idx="0"/>
            <a:endCxn id="23" idx="3"/>
          </p:cNvCxnSpPr>
          <p:nvPr/>
        </p:nvCxnSpPr>
        <p:spPr>
          <a:xfrm flipH="1" flipV="1">
            <a:off x="3122434" y="2165135"/>
            <a:ext cx="6238" cy="236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3">
            <a:extLst>
              <a:ext uri="{FF2B5EF4-FFF2-40B4-BE49-F238E27FC236}">
                <a16:creationId xmlns:a16="http://schemas.microsoft.com/office/drawing/2014/main" id="{4BC698EF-0000-56DC-BFB4-57194F2696F9}"/>
              </a:ext>
            </a:extLst>
          </p:cNvPr>
          <p:cNvSpPr/>
          <p:nvPr/>
        </p:nvSpPr>
        <p:spPr>
          <a:xfrm>
            <a:off x="3613819" y="2401332"/>
            <a:ext cx="488136" cy="484746"/>
          </a:xfrm>
          <a:prstGeom prst="ellipse">
            <a:avLst/>
          </a:prstGeom>
          <a:solidFill>
            <a:srgbClr val="9BD5E5"/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4D4543"/>
              </a:solidFill>
            </a:endParaRPr>
          </a:p>
        </p:txBody>
      </p:sp>
      <p:sp>
        <p:nvSpPr>
          <p:cNvPr id="26" name="Rounded Rectangle 262">
            <a:extLst>
              <a:ext uri="{FF2B5EF4-FFF2-40B4-BE49-F238E27FC236}">
                <a16:creationId xmlns:a16="http://schemas.microsoft.com/office/drawing/2014/main" id="{97060763-F5C8-1E22-2515-4CF54C422C15}"/>
              </a:ext>
            </a:extLst>
          </p:cNvPr>
          <p:cNvSpPr/>
          <p:nvPr/>
        </p:nvSpPr>
        <p:spPr>
          <a:xfrm rot="5400000">
            <a:off x="3403851" y="1509891"/>
            <a:ext cx="895595" cy="414892"/>
          </a:xfrm>
          <a:prstGeom prst="roundRect">
            <a:avLst/>
          </a:prstGeom>
          <a:solidFill>
            <a:srgbClr val="D9ECF2"/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rgbClr val="4D4543"/>
              </a:solidFill>
            </a:endParaRPr>
          </a:p>
        </p:txBody>
      </p: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184B5C8D-3E8C-A63F-472B-99732D72ECB7}"/>
              </a:ext>
            </a:extLst>
          </p:cNvPr>
          <p:cNvCxnSpPr>
            <a:stCxn id="25" idx="0"/>
            <a:endCxn id="26" idx="3"/>
          </p:cNvCxnSpPr>
          <p:nvPr/>
        </p:nvCxnSpPr>
        <p:spPr>
          <a:xfrm flipH="1" flipV="1">
            <a:off x="3851649" y="2165135"/>
            <a:ext cx="6238" cy="236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32E74AE1-C3C5-BD7E-7D9D-ED7F6AD173CE}"/>
              </a:ext>
            </a:extLst>
          </p:cNvPr>
          <p:cNvCxnSpPr>
            <a:stCxn id="17" idx="6"/>
            <a:endCxn id="22" idx="2"/>
          </p:cNvCxnSpPr>
          <p:nvPr/>
        </p:nvCxnSpPr>
        <p:spPr>
          <a:xfrm>
            <a:off x="2663418" y="2643704"/>
            <a:ext cx="22118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36829BAB-5824-8AA1-27FE-5DCAFAC79AAE}"/>
              </a:ext>
            </a:extLst>
          </p:cNvPr>
          <p:cNvCxnSpPr>
            <a:stCxn id="22" idx="6"/>
            <a:endCxn id="25" idx="2"/>
          </p:cNvCxnSpPr>
          <p:nvPr/>
        </p:nvCxnSpPr>
        <p:spPr>
          <a:xfrm>
            <a:off x="3372740" y="2643705"/>
            <a:ext cx="2410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243">
            <a:extLst>
              <a:ext uri="{FF2B5EF4-FFF2-40B4-BE49-F238E27FC236}">
                <a16:creationId xmlns:a16="http://schemas.microsoft.com/office/drawing/2014/main" id="{8629E944-7916-F742-3C8E-7D756E60AE43}"/>
              </a:ext>
            </a:extLst>
          </p:cNvPr>
          <p:cNvSpPr/>
          <p:nvPr/>
        </p:nvSpPr>
        <p:spPr>
          <a:xfrm>
            <a:off x="4388597" y="2401330"/>
            <a:ext cx="488136" cy="484746"/>
          </a:xfrm>
          <a:prstGeom prst="ellipse">
            <a:avLst/>
          </a:prstGeom>
          <a:solidFill>
            <a:srgbClr val="9BD5E5"/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4D4543"/>
              </a:solidFill>
            </a:endParaRPr>
          </a:p>
        </p:txBody>
      </p:sp>
      <p:sp>
        <p:nvSpPr>
          <p:cNvPr id="34" name="Rounded Rectangle 262">
            <a:extLst>
              <a:ext uri="{FF2B5EF4-FFF2-40B4-BE49-F238E27FC236}">
                <a16:creationId xmlns:a16="http://schemas.microsoft.com/office/drawing/2014/main" id="{C89B4F3E-5B74-53DB-9687-680B3D058DD4}"/>
              </a:ext>
            </a:extLst>
          </p:cNvPr>
          <p:cNvSpPr/>
          <p:nvPr/>
        </p:nvSpPr>
        <p:spPr>
          <a:xfrm rot="5400000">
            <a:off x="4153915" y="3458657"/>
            <a:ext cx="945024" cy="414892"/>
          </a:xfrm>
          <a:prstGeom prst="roundRect">
            <a:avLst/>
          </a:prstGeom>
          <a:solidFill>
            <a:srgbClr val="D9ECF2"/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rgbClr val="4D4543"/>
              </a:solidFill>
            </a:endParaRPr>
          </a:p>
        </p:txBody>
      </p: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A30FF913-232A-05ED-C399-8B6289DBC95E}"/>
              </a:ext>
            </a:extLst>
          </p:cNvPr>
          <p:cNvCxnSpPr>
            <a:stCxn id="34" idx="1"/>
            <a:endCxn id="32" idx="4"/>
          </p:cNvCxnSpPr>
          <p:nvPr/>
        </p:nvCxnSpPr>
        <p:spPr>
          <a:xfrm flipV="1">
            <a:off x="4626427" y="2886076"/>
            <a:ext cx="6238" cy="3075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243">
            <a:extLst>
              <a:ext uri="{FF2B5EF4-FFF2-40B4-BE49-F238E27FC236}">
                <a16:creationId xmlns:a16="http://schemas.microsoft.com/office/drawing/2014/main" id="{A0A0282C-D030-B02F-CFC9-2E93F075D9AD}"/>
              </a:ext>
            </a:extLst>
          </p:cNvPr>
          <p:cNvSpPr/>
          <p:nvPr/>
        </p:nvSpPr>
        <p:spPr>
          <a:xfrm>
            <a:off x="5097919" y="2401331"/>
            <a:ext cx="488136" cy="484746"/>
          </a:xfrm>
          <a:prstGeom prst="ellipse">
            <a:avLst/>
          </a:prstGeom>
          <a:solidFill>
            <a:srgbClr val="9BD5E5"/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4D4543"/>
              </a:solidFill>
            </a:endParaRPr>
          </a:p>
        </p:txBody>
      </p: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A1B64889-0C66-27B6-167D-AAEFEAEF9278}"/>
              </a:ext>
            </a:extLst>
          </p:cNvPr>
          <p:cNvCxnSpPr>
            <a:cxnSpLocks/>
            <a:stCxn id="52" idx="1"/>
          </p:cNvCxnSpPr>
          <p:nvPr/>
        </p:nvCxnSpPr>
        <p:spPr>
          <a:xfrm flipV="1">
            <a:off x="6100821" y="2886076"/>
            <a:ext cx="0" cy="3075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Oval 243">
            <a:extLst>
              <a:ext uri="{FF2B5EF4-FFF2-40B4-BE49-F238E27FC236}">
                <a16:creationId xmlns:a16="http://schemas.microsoft.com/office/drawing/2014/main" id="{0DC3084E-B64D-415E-A4B4-EAFBCFD436AC}"/>
              </a:ext>
            </a:extLst>
          </p:cNvPr>
          <p:cNvSpPr/>
          <p:nvPr/>
        </p:nvSpPr>
        <p:spPr>
          <a:xfrm>
            <a:off x="5827134" y="2401331"/>
            <a:ext cx="488136" cy="484746"/>
          </a:xfrm>
          <a:prstGeom prst="ellipse">
            <a:avLst/>
          </a:prstGeom>
          <a:solidFill>
            <a:srgbClr val="9BD5E5"/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4D4543"/>
              </a:solidFill>
            </a:endParaRPr>
          </a:p>
        </p:txBody>
      </p:sp>
      <p:sp>
        <p:nvSpPr>
          <p:cNvPr id="41" name="Rounded Rectangle 262">
            <a:extLst>
              <a:ext uri="{FF2B5EF4-FFF2-40B4-BE49-F238E27FC236}">
                <a16:creationId xmlns:a16="http://schemas.microsoft.com/office/drawing/2014/main" id="{45807F14-8456-1C3A-F241-D343BED3D0A4}"/>
              </a:ext>
            </a:extLst>
          </p:cNvPr>
          <p:cNvSpPr/>
          <p:nvPr/>
        </p:nvSpPr>
        <p:spPr>
          <a:xfrm rot="5400000">
            <a:off x="5617166" y="1509890"/>
            <a:ext cx="895595" cy="414892"/>
          </a:xfrm>
          <a:prstGeom prst="roundRect">
            <a:avLst/>
          </a:prstGeom>
          <a:solidFill>
            <a:srgbClr val="D9ECF2"/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rgbClr val="4D4543"/>
              </a:solidFill>
            </a:endParaRPr>
          </a:p>
        </p:txBody>
      </p:sp>
      <p:cxnSp>
        <p:nvCxnSpPr>
          <p:cNvPr id="42" name="直接箭头连接符 41">
            <a:extLst>
              <a:ext uri="{FF2B5EF4-FFF2-40B4-BE49-F238E27FC236}">
                <a16:creationId xmlns:a16="http://schemas.microsoft.com/office/drawing/2014/main" id="{2BED0F63-2DF1-203B-3E61-552D401E3FA2}"/>
              </a:ext>
            </a:extLst>
          </p:cNvPr>
          <p:cNvCxnSpPr>
            <a:stCxn id="40" idx="0"/>
            <a:endCxn id="41" idx="3"/>
          </p:cNvCxnSpPr>
          <p:nvPr/>
        </p:nvCxnSpPr>
        <p:spPr>
          <a:xfrm flipH="1" flipV="1">
            <a:off x="6064964" y="2165134"/>
            <a:ext cx="6238" cy="236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箭头连接符 42">
            <a:extLst>
              <a:ext uri="{FF2B5EF4-FFF2-40B4-BE49-F238E27FC236}">
                <a16:creationId xmlns:a16="http://schemas.microsoft.com/office/drawing/2014/main" id="{A6284719-D7E5-F79A-9FB3-ADECBA0AB080}"/>
              </a:ext>
            </a:extLst>
          </p:cNvPr>
          <p:cNvCxnSpPr>
            <a:stCxn id="32" idx="6"/>
            <a:endCxn id="37" idx="2"/>
          </p:cNvCxnSpPr>
          <p:nvPr/>
        </p:nvCxnSpPr>
        <p:spPr>
          <a:xfrm>
            <a:off x="4876733" y="2643703"/>
            <a:ext cx="22118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箭头连接符 43">
            <a:extLst>
              <a:ext uri="{FF2B5EF4-FFF2-40B4-BE49-F238E27FC236}">
                <a16:creationId xmlns:a16="http://schemas.microsoft.com/office/drawing/2014/main" id="{A1F9066E-77DE-2A42-2EDD-95B44BF08B72}"/>
              </a:ext>
            </a:extLst>
          </p:cNvPr>
          <p:cNvCxnSpPr>
            <a:stCxn id="37" idx="6"/>
            <a:endCxn id="40" idx="2"/>
          </p:cNvCxnSpPr>
          <p:nvPr/>
        </p:nvCxnSpPr>
        <p:spPr>
          <a:xfrm>
            <a:off x="5586055" y="2643704"/>
            <a:ext cx="2410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2">
            <a:extLst>
              <a:ext uri="{FF2B5EF4-FFF2-40B4-BE49-F238E27FC236}">
                <a16:creationId xmlns:a16="http://schemas.microsoft.com/office/drawing/2014/main" id="{E2E78AFF-5653-6861-3408-1EAC02D8CD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21773" y="-1393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9" name="Rounded Rectangle 262">
            <a:extLst>
              <a:ext uri="{FF2B5EF4-FFF2-40B4-BE49-F238E27FC236}">
                <a16:creationId xmlns:a16="http://schemas.microsoft.com/office/drawing/2014/main" id="{DC5AA7B5-11FD-8E1B-FF61-F21C066D4C52}"/>
              </a:ext>
            </a:extLst>
          </p:cNvPr>
          <p:cNvSpPr/>
          <p:nvPr/>
        </p:nvSpPr>
        <p:spPr>
          <a:xfrm rot="5400000">
            <a:off x="4869475" y="3458659"/>
            <a:ext cx="945024" cy="414892"/>
          </a:xfrm>
          <a:prstGeom prst="roundRect">
            <a:avLst/>
          </a:prstGeom>
          <a:solidFill>
            <a:srgbClr val="D9ECF2"/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rgbClr val="4D4543"/>
              </a:solidFill>
            </a:endParaRPr>
          </a:p>
        </p:txBody>
      </p:sp>
      <p:cxnSp>
        <p:nvCxnSpPr>
          <p:cNvPr id="50" name="直接箭头连接符 49">
            <a:extLst>
              <a:ext uri="{FF2B5EF4-FFF2-40B4-BE49-F238E27FC236}">
                <a16:creationId xmlns:a16="http://schemas.microsoft.com/office/drawing/2014/main" id="{9972CA1C-5161-99F0-43CE-0A0A50EAC2CC}"/>
              </a:ext>
            </a:extLst>
          </p:cNvPr>
          <p:cNvCxnSpPr>
            <a:cxnSpLocks/>
            <a:stCxn id="49" idx="1"/>
            <a:endCxn id="37" idx="4"/>
          </p:cNvCxnSpPr>
          <p:nvPr/>
        </p:nvCxnSpPr>
        <p:spPr>
          <a:xfrm flipV="1">
            <a:off x="5341987" y="2886077"/>
            <a:ext cx="0" cy="3075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ounded Rectangle 262">
            <a:extLst>
              <a:ext uri="{FF2B5EF4-FFF2-40B4-BE49-F238E27FC236}">
                <a16:creationId xmlns:a16="http://schemas.microsoft.com/office/drawing/2014/main" id="{171B50A6-F8D2-7D53-B60D-486ED2018D53}"/>
              </a:ext>
            </a:extLst>
          </p:cNvPr>
          <p:cNvSpPr/>
          <p:nvPr/>
        </p:nvSpPr>
        <p:spPr>
          <a:xfrm rot="5400000">
            <a:off x="5628308" y="3458659"/>
            <a:ext cx="945025" cy="414892"/>
          </a:xfrm>
          <a:prstGeom prst="roundRect">
            <a:avLst/>
          </a:prstGeom>
          <a:solidFill>
            <a:srgbClr val="D9ECF2"/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rgbClr val="4D4543"/>
              </a:solidFill>
            </a:endParaRPr>
          </a:p>
        </p:txBody>
      </p:sp>
      <p:sp>
        <p:nvSpPr>
          <p:cNvPr id="59" name="Oval 243">
            <a:extLst>
              <a:ext uri="{FF2B5EF4-FFF2-40B4-BE49-F238E27FC236}">
                <a16:creationId xmlns:a16="http://schemas.microsoft.com/office/drawing/2014/main" id="{A6110B36-3727-364C-3455-1164FB39A957}"/>
              </a:ext>
            </a:extLst>
          </p:cNvPr>
          <p:cNvSpPr/>
          <p:nvPr/>
        </p:nvSpPr>
        <p:spPr>
          <a:xfrm>
            <a:off x="6794178" y="2401330"/>
            <a:ext cx="488136" cy="484746"/>
          </a:xfrm>
          <a:prstGeom prst="ellipse">
            <a:avLst/>
          </a:prstGeom>
          <a:solidFill>
            <a:srgbClr val="9BD5E5"/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4D4543"/>
              </a:solidFill>
            </a:endParaRPr>
          </a:p>
        </p:txBody>
      </p:sp>
      <p:sp>
        <p:nvSpPr>
          <p:cNvPr id="60" name="Rounded Rectangle 262">
            <a:extLst>
              <a:ext uri="{FF2B5EF4-FFF2-40B4-BE49-F238E27FC236}">
                <a16:creationId xmlns:a16="http://schemas.microsoft.com/office/drawing/2014/main" id="{12D35785-382C-7E5F-5472-5FB88368E18A}"/>
              </a:ext>
            </a:extLst>
          </p:cNvPr>
          <p:cNvSpPr/>
          <p:nvPr/>
        </p:nvSpPr>
        <p:spPr>
          <a:xfrm rot="5400000">
            <a:off x="6584210" y="1509889"/>
            <a:ext cx="895595" cy="414892"/>
          </a:xfrm>
          <a:prstGeom prst="roundRect">
            <a:avLst/>
          </a:prstGeom>
          <a:solidFill>
            <a:srgbClr val="D9ECF2"/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rgbClr val="4D4543"/>
              </a:solidFill>
            </a:endParaRPr>
          </a:p>
        </p:txBody>
      </p:sp>
      <p:sp>
        <p:nvSpPr>
          <p:cNvPr id="61" name="Rounded Rectangle 262">
            <a:extLst>
              <a:ext uri="{FF2B5EF4-FFF2-40B4-BE49-F238E27FC236}">
                <a16:creationId xmlns:a16="http://schemas.microsoft.com/office/drawing/2014/main" id="{F1F24E00-BE28-4BD6-1DD9-1CD22CA8271B}"/>
              </a:ext>
            </a:extLst>
          </p:cNvPr>
          <p:cNvSpPr/>
          <p:nvPr/>
        </p:nvSpPr>
        <p:spPr>
          <a:xfrm rot="5400000">
            <a:off x="6576428" y="3458657"/>
            <a:ext cx="945024" cy="414892"/>
          </a:xfrm>
          <a:prstGeom prst="roundRect">
            <a:avLst/>
          </a:prstGeom>
          <a:solidFill>
            <a:srgbClr val="D9ECF2"/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rgbClr val="4D4543"/>
              </a:solidFill>
            </a:endParaRPr>
          </a:p>
        </p:txBody>
      </p:sp>
      <p:cxnSp>
        <p:nvCxnSpPr>
          <p:cNvPr id="62" name="直接箭头连接符 61">
            <a:extLst>
              <a:ext uri="{FF2B5EF4-FFF2-40B4-BE49-F238E27FC236}">
                <a16:creationId xmlns:a16="http://schemas.microsoft.com/office/drawing/2014/main" id="{009C4D55-AFA6-0D28-0E5B-7BC37A7A59D8}"/>
              </a:ext>
            </a:extLst>
          </p:cNvPr>
          <p:cNvCxnSpPr>
            <a:stCxn id="61" idx="1"/>
            <a:endCxn id="59" idx="4"/>
          </p:cNvCxnSpPr>
          <p:nvPr/>
        </p:nvCxnSpPr>
        <p:spPr>
          <a:xfrm flipH="1" flipV="1">
            <a:off x="7038246" y="2886076"/>
            <a:ext cx="10694" cy="3075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Oval 243">
            <a:extLst>
              <a:ext uri="{FF2B5EF4-FFF2-40B4-BE49-F238E27FC236}">
                <a16:creationId xmlns:a16="http://schemas.microsoft.com/office/drawing/2014/main" id="{1DD6AC40-0F3D-6228-B7AF-B9E6B9ACAB79}"/>
              </a:ext>
            </a:extLst>
          </p:cNvPr>
          <p:cNvSpPr/>
          <p:nvPr/>
        </p:nvSpPr>
        <p:spPr>
          <a:xfrm>
            <a:off x="7503500" y="2401331"/>
            <a:ext cx="488136" cy="484746"/>
          </a:xfrm>
          <a:prstGeom prst="ellipse">
            <a:avLst/>
          </a:prstGeom>
          <a:solidFill>
            <a:srgbClr val="9BD5E5"/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4D4543"/>
              </a:solidFill>
            </a:endParaRPr>
          </a:p>
        </p:txBody>
      </p:sp>
      <p:sp>
        <p:nvSpPr>
          <p:cNvPr id="7168" name="Rounded Rectangle 262">
            <a:extLst>
              <a:ext uri="{FF2B5EF4-FFF2-40B4-BE49-F238E27FC236}">
                <a16:creationId xmlns:a16="http://schemas.microsoft.com/office/drawing/2014/main" id="{EF0B8A4B-124A-C8DD-2B61-5CEC89F0B363}"/>
              </a:ext>
            </a:extLst>
          </p:cNvPr>
          <p:cNvSpPr/>
          <p:nvPr/>
        </p:nvSpPr>
        <p:spPr>
          <a:xfrm rot="5400000">
            <a:off x="7293532" y="1509890"/>
            <a:ext cx="895595" cy="414892"/>
          </a:xfrm>
          <a:prstGeom prst="roundRect">
            <a:avLst/>
          </a:prstGeom>
          <a:solidFill>
            <a:srgbClr val="D9ECF2"/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rgbClr val="4D4543"/>
              </a:solidFill>
            </a:endParaRPr>
          </a:p>
        </p:txBody>
      </p:sp>
      <p:sp>
        <p:nvSpPr>
          <p:cNvPr id="7169" name="Oval 243">
            <a:extLst>
              <a:ext uri="{FF2B5EF4-FFF2-40B4-BE49-F238E27FC236}">
                <a16:creationId xmlns:a16="http://schemas.microsoft.com/office/drawing/2014/main" id="{7D1BF0BD-6E8B-CC5E-E52F-0439F9F5E8E4}"/>
              </a:ext>
            </a:extLst>
          </p:cNvPr>
          <p:cNvSpPr/>
          <p:nvPr/>
        </p:nvSpPr>
        <p:spPr>
          <a:xfrm>
            <a:off x="8232715" y="2401331"/>
            <a:ext cx="488136" cy="484746"/>
          </a:xfrm>
          <a:prstGeom prst="ellipse">
            <a:avLst/>
          </a:prstGeom>
          <a:solidFill>
            <a:srgbClr val="9BD5E5"/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4D4543"/>
              </a:solidFill>
            </a:endParaRPr>
          </a:p>
        </p:txBody>
      </p:sp>
      <p:sp>
        <p:nvSpPr>
          <p:cNvPr id="7171" name="Rounded Rectangle 262">
            <a:extLst>
              <a:ext uri="{FF2B5EF4-FFF2-40B4-BE49-F238E27FC236}">
                <a16:creationId xmlns:a16="http://schemas.microsoft.com/office/drawing/2014/main" id="{6AC382A3-81E5-4E6A-D4FC-2D18759E98D3}"/>
              </a:ext>
            </a:extLst>
          </p:cNvPr>
          <p:cNvSpPr/>
          <p:nvPr/>
        </p:nvSpPr>
        <p:spPr>
          <a:xfrm rot="5400000">
            <a:off x="8022747" y="1509890"/>
            <a:ext cx="895595" cy="414892"/>
          </a:xfrm>
          <a:prstGeom prst="roundRect">
            <a:avLst/>
          </a:prstGeom>
          <a:solidFill>
            <a:srgbClr val="D9ECF2"/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rgbClr val="4D4543"/>
              </a:solidFill>
            </a:endParaRPr>
          </a:p>
        </p:txBody>
      </p:sp>
      <p:cxnSp>
        <p:nvCxnSpPr>
          <p:cNvPr id="7172" name="直接箭头连接符 7171">
            <a:extLst>
              <a:ext uri="{FF2B5EF4-FFF2-40B4-BE49-F238E27FC236}">
                <a16:creationId xmlns:a16="http://schemas.microsoft.com/office/drawing/2014/main" id="{FE2D8283-EB65-2874-4B78-265C9E5AE71C}"/>
              </a:ext>
            </a:extLst>
          </p:cNvPr>
          <p:cNvCxnSpPr>
            <a:stCxn id="59" idx="6"/>
            <a:endCxn id="63" idx="2"/>
          </p:cNvCxnSpPr>
          <p:nvPr/>
        </p:nvCxnSpPr>
        <p:spPr>
          <a:xfrm>
            <a:off x="7282314" y="2643703"/>
            <a:ext cx="22118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73" name="直接箭头连接符 7172">
            <a:extLst>
              <a:ext uri="{FF2B5EF4-FFF2-40B4-BE49-F238E27FC236}">
                <a16:creationId xmlns:a16="http://schemas.microsoft.com/office/drawing/2014/main" id="{B1FB22EA-B55E-C537-B97A-33FF786B2645}"/>
              </a:ext>
            </a:extLst>
          </p:cNvPr>
          <p:cNvCxnSpPr>
            <a:stCxn id="63" idx="6"/>
            <a:endCxn id="7169" idx="2"/>
          </p:cNvCxnSpPr>
          <p:nvPr/>
        </p:nvCxnSpPr>
        <p:spPr>
          <a:xfrm>
            <a:off x="7991636" y="2643704"/>
            <a:ext cx="2410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74" name="直接箭头连接符 7173">
            <a:extLst>
              <a:ext uri="{FF2B5EF4-FFF2-40B4-BE49-F238E27FC236}">
                <a16:creationId xmlns:a16="http://schemas.microsoft.com/office/drawing/2014/main" id="{CADA5C52-3EEB-B72E-C178-9A3CD6180E12}"/>
              </a:ext>
            </a:extLst>
          </p:cNvPr>
          <p:cNvCxnSpPr>
            <a:cxnSpLocks/>
            <a:stCxn id="7177" idx="1"/>
          </p:cNvCxnSpPr>
          <p:nvPr/>
        </p:nvCxnSpPr>
        <p:spPr>
          <a:xfrm flipV="1">
            <a:off x="8524715" y="2886075"/>
            <a:ext cx="0" cy="3075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75" name="Rounded Rectangle 262">
            <a:extLst>
              <a:ext uri="{FF2B5EF4-FFF2-40B4-BE49-F238E27FC236}">
                <a16:creationId xmlns:a16="http://schemas.microsoft.com/office/drawing/2014/main" id="{501D45C4-3094-5ACB-2899-3A3518F00E9B}"/>
              </a:ext>
            </a:extLst>
          </p:cNvPr>
          <p:cNvSpPr/>
          <p:nvPr/>
        </p:nvSpPr>
        <p:spPr>
          <a:xfrm rot="5400000">
            <a:off x="7293369" y="3458658"/>
            <a:ext cx="945024" cy="414892"/>
          </a:xfrm>
          <a:prstGeom prst="roundRect">
            <a:avLst/>
          </a:prstGeom>
          <a:solidFill>
            <a:srgbClr val="D9ECF2"/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rgbClr val="4D4543"/>
              </a:solidFill>
            </a:endParaRPr>
          </a:p>
        </p:txBody>
      </p:sp>
      <p:cxnSp>
        <p:nvCxnSpPr>
          <p:cNvPr id="7176" name="直接箭头连接符 7175">
            <a:extLst>
              <a:ext uri="{FF2B5EF4-FFF2-40B4-BE49-F238E27FC236}">
                <a16:creationId xmlns:a16="http://schemas.microsoft.com/office/drawing/2014/main" id="{B45B5D9D-A134-090B-C96E-37AF2C7A9D13}"/>
              </a:ext>
            </a:extLst>
          </p:cNvPr>
          <p:cNvCxnSpPr>
            <a:cxnSpLocks/>
            <a:stCxn id="7175" idx="1"/>
          </p:cNvCxnSpPr>
          <p:nvPr/>
        </p:nvCxnSpPr>
        <p:spPr>
          <a:xfrm flipV="1">
            <a:off x="7765881" y="2886076"/>
            <a:ext cx="0" cy="3075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77" name="Rounded Rectangle 262">
            <a:extLst>
              <a:ext uri="{FF2B5EF4-FFF2-40B4-BE49-F238E27FC236}">
                <a16:creationId xmlns:a16="http://schemas.microsoft.com/office/drawing/2014/main" id="{956A899F-B44D-78C1-D90D-B0EFD6D207E3}"/>
              </a:ext>
            </a:extLst>
          </p:cNvPr>
          <p:cNvSpPr/>
          <p:nvPr/>
        </p:nvSpPr>
        <p:spPr>
          <a:xfrm rot="5400000">
            <a:off x="8052202" y="3458658"/>
            <a:ext cx="945025" cy="414892"/>
          </a:xfrm>
          <a:prstGeom prst="roundRect">
            <a:avLst/>
          </a:prstGeom>
          <a:solidFill>
            <a:srgbClr val="D9ECF2"/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rgbClr val="4D4543"/>
              </a:solidFill>
            </a:endParaRPr>
          </a:p>
        </p:txBody>
      </p:sp>
      <p:cxnSp>
        <p:nvCxnSpPr>
          <p:cNvPr id="7178" name="直接箭头连接符 7177">
            <a:extLst>
              <a:ext uri="{FF2B5EF4-FFF2-40B4-BE49-F238E27FC236}">
                <a16:creationId xmlns:a16="http://schemas.microsoft.com/office/drawing/2014/main" id="{6C2376FA-5322-FB47-BC20-57435DCEFE3F}"/>
              </a:ext>
            </a:extLst>
          </p:cNvPr>
          <p:cNvCxnSpPr>
            <a:cxnSpLocks/>
            <a:stCxn id="59" idx="0"/>
            <a:endCxn id="60" idx="3"/>
          </p:cNvCxnSpPr>
          <p:nvPr/>
        </p:nvCxnSpPr>
        <p:spPr>
          <a:xfrm flipH="1" flipV="1">
            <a:off x="7032008" y="2165133"/>
            <a:ext cx="6238" cy="236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81" name="直接箭头连接符 7180">
            <a:extLst>
              <a:ext uri="{FF2B5EF4-FFF2-40B4-BE49-F238E27FC236}">
                <a16:creationId xmlns:a16="http://schemas.microsoft.com/office/drawing/2014/main" id="{C05C85D8-CC87-E18D-263C-1C8FCE4CB0A4}"/>
              </a:ext>
            </a:extLst>
          </p:cNvPr>
          <p:cNvCxnSpPr>
            <a:cxnSpLocks/>
            <a:stCxn id="63" idx="0"/>
          </p:cNvCxnSpPr>
          <p:nvPr/>
        </p:nvCxnSpPr>
        <p:spPr>
          <a:xfrm flipH="1" flipV="1">
            <a:off x="7740395" y="2165134"/>
            <a:ext cx="7173" cy="236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83" name="直接箭头连接符 7182">
            <a:extLst>
              <a:ext uri="{FF2B5EF4-FFF2-40B4-BE49-F238E27FC236}">
                <a16:creationId xmlns:a16="http://schemas.microsoft.com/office/drawing/2014/main" id="{1C72640B-47AC-78CC-90E6-46F0BD9AF6EE}"/>
              </a:ext>
            </a:extLst>
          </p:cNvPr>
          <p:cNvCxnSpPr>
            <a:cxnSpLocks/>
            <a:stCxn id="7169" idx="0"/>
          </p:cNvCxnSpPr>
          <p:nvPr/>
        </p:nvCxnSpPr>
        <p:spPr>
          <a:xfrm flipV="1">
            <a:off x="8476783" y="2167439"/>
            <a:ext cx="1293" cy="2338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86" name="文本框 7185">
            <a:extLst>
              <a:ext uri="{FF2B5EF4-FFF2-40B4-BE49-F238E27FC236}">
                <a16:creationId xmlns:a16="http://schemas.microsoft.com/office/drawing/2014/main" id="{9EFCE44E-5EA6-B459-E68E-301F65E9C819}"/>
              </a:ext>
            </a:extLst>
          </p:cNvPr>
          <p:cNvSpPr txBox="1"/>
          <p:nvPr/>
        </p:nvSpPr>
        <p:spPr>
          <a:xfrm>
            <a:off x="982564" y="4360962"/>
            <a:ext cx="80132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1600" b="1" dirty="0">
                <a:solidFill>
                  <a:schemeClr val="accent1"/>
                </a:solidFill>
                <a:latin typeface="Raleway" pitchFamily="2" charset="0"/>
                <a:ea typeface="微软雅黑 Light" panose="020B0502040204020203" pitchFamily="34" charset="-122"/>
              </a:rPr>
              <a:t>一对一</a:t>
            </a:r>
            <a:endParaRPr lang="zh-CN" altLang="en-US" sz="1600" b="1" dirty="0">
              <a:solidFill>
                <a:schemeClr val="accent1"/>
              </a:solidFill>
              <a:latin typeface="Raleway" pitchFamily="2" charset="0"/>
              <a:ea typeface="微软雅黑 Light" panose="020B0502040204020203" pitchFamily="34" charset="-122"/>
            </a:endParaRPr>
          </a:p>
        </p:txBody>
      </p:sp>
      <p:sp>
        <p:nvSpPr>
          <p:cNvPr id="7187" name="文本框 7186">
            <a:extLst>
              <a:ext uri="{FF2B5EF4-FFF2-40B4-BE49-F238E27FC236}">
                <a16:creationId xmlns:a16="http://schemas.microsoft.com/office/drawing/2014/main" id="{3EC637AD-EAC0-A094-8CEE-51CB34111A6A}"/>
              </a:ext>
            </a:extLst>
          </p:cNvPr>
          <p:cNvSpPr txBox="1"/>
          <p:nvPr/>
        </p:nvSpPr>
        <p:spPr>
          <a:xfrm>
            <a:off x="2721769" y="4360962"/>
            <a:ext cx="80132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1600" b="1" dirty="0">
                <a:solidFill>
                  <a:schemeClr val="accent1"/>
                </a:solidFill>
                <a:latin typeface="Raleway" pitchFamily="2" charset="0"/>
                <a:ea typeface="微软雅黑 Light" panose="020B0502040204020203" pitchFamily="34" charset="-122"/>
              </a:rPr>
              <a:t>一对多</a:t>
            </a:r>
            <a:endParaRPr lang="zh-CN" altLang="en-US" sz="1600" b="1" dirty="0">
              <a:solidFill>
                <a:schemeClr val="accent1"/>
              </a:solidFill>
              <a:latin typeface="Raleway" pitchFamily="2" charset="0"/>
              <a:ea typeface="微软雅黑 Light" panose="020B0502040204020203" pitchFamily="34" charset="-122"/>
            </a:endParaRPr>
          </a:p>
        </p:txBody>
      </p:sp>
      <p:sp>
        <p:nvSpPr>
          <p:cNvPr id="7188" name="文本框 7187">
            <a:extLst>
              <a:ext uri="{FF2B5EF4-FFF2-40B4-BE49-F238E27FC236}">
                <a16:creationId xmlns:a16="http://schemas.microsoft.com/office/drawing/2014/main" id="{B5CF302D-D77B-2860-EA93-4C2D9AEAAB90}"/>
              </a:ext>
            </a:extLst>
          </p:cNvPr>
          <p:cNvSpPr txBox="1"/>
          <p:nvPr/>
        </p:nvSpPr>
        <p:spPr>
          <a:xfrm>
            <a:off x="4941323" y="4394829"/>
            <a:ext cx="80132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b="1" dirty="0">
                <a:solidFill>
                  <a:schemeClr val="accent1"/>
                </a:solidFill>
                <a:latin typeface="Raleway" pitchFamily="2" charset="0"/>
                <a:ea typeface="微软雅黑 Light" panose="020B0502040204020203" pitchFamily="34" charset="-122"/>
              </a:rPr>
              <a:t>多</a:t>
            </a:r>
            <a:r>
              <a:rPr lang="zh-CN" altLang="zh-CN" sz="1600" b="1" dirty="0">
                <a:solidFill>
                  <a:schemeClr val="accent1"/>
                </a:solidFill>
                <a:latin typeface="Raleway" pitchFamily="2" charset="0"/>
                <a:ea typeface="微软雅黑 Light" panose="020B0502040204020203" pitchFamily="34" charset="-122"/>
              </a:rPr>
              <a:t>对</a:t>
            </a:r>
            <a:r>
              <a:rPr lang="zh-CN" altLang="en-US" sz="1600" b="1" dirty="0">
                <a:solidFill>
                  <a:schemeClr val="accent1"/>
                </a:solidFill>
                <a:latin typeface="Raleway" pitchFamily="2" charset="0"/>
                <a:ea typeface="微软雅黑 Light" panose="020B0502040204020203" pitchFamily="34" charset="-122"/>
              </a:rPr>
              <a:t>一</a:t>
            </a:r>
          </a:p>
        </p:txBody>
      </p:sp>
      <p:sp>
        <p:nvSpPr>
          <p:cNvPr id="7189" name="文本框 7188">
            <a:extLst>
              <a:ext uri="{FF2B5EF4-FFF2-40B4-BE49-F238E27FC236}">
                <a16:creationId xmlns:a16="http://schemas.microsoft.com/office/drawing/2014/main" id="{533A382D-BD3F-F90A-DBFA-F57D1011F8AF}"/>
              </a:ext>
            </a:extLst>
          </p:cNvPr>
          <p:cNvSpPr txBox="1"/>
          <p:nvPr/>
        </p:nvSpPr>
        <p:spPr>
          <a:xfrm>
            <a:off x="7461771" y="4394829"/>
            <a:ext cx="80132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b="1" dirty="0">
                <a:solidFill>
                  <a:schemeClr val="accent1"/>
                </a:solidFill>
                <a:latin typeface="Raleway" pitchFamily="2" charset="0"/>
                <a:ea typeface="微软雅黑 Light" panose="020B0502040204020203" pitchFamily="34" charset="-122"/>
              </a:rPr>
              <a:t>多</a:t>
            </a:r>
            <a:r>
              <a:rPr lang="zh-CN" altLang="zh-CN" sz="1600" b="1" dirty="0">
                <a:solidFill>
                  <a:schemeClr val="accent1"/>
                </a:solidFill>
                <a:latin typeface="Raleway" pitchFamily="2" charset="0"/>
                <a:ea typeface="微软雅黑 Light" panose="020B0502040204020203" pitchFamily="34" charset="-122"/>
              </a:rPr>
              <a:t>对</a:t>
            </a:r>
            <a:r>
              <a:rPr lang="zh-CN" altLang="en-US" sz="1600" b="1" dirty="0">
                <a:solidFill>
                  <a:schemeClr val="accent1"/>
                </a:solidFill>
                <a:latin typeface="Raleway" pitchFamily="2" charset="0"/>
                <a:ea typeface="微软雅黑 Light" panose="020B0502040204020203" pitchFamily="34" charset="-122"/>
              </a:rPr>
              <a:t>多</a:t>
            </a:r>
          </a:p>
        </p:txBody>
      </p:sp>
    </p:spTree>
    <p:extLst>
      <p:ext uri="{BB962C8B-B14F-4D97-AF65-F5344CB8AC3E}">
        <p14:creationId xmlns:p14="http://schemas.microsoft.com/office/powerpoint/2010/main" val="23008560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66;p20">
            <a:extLst>
              <a:ext uri="{FF2B5EF4-FFF2-40B4-BE49-F238E27FC236}">
                <a16:creationId xmlns:a16="http://schemas.microsoft.com/office/drawing/2014/main" id="{B4837533-7033-4C60-8582-95EC36BB3251}"/>
              </a:ext>
            </a:extLst>
          </p:cNvPr>
          <p:cNvSpPr txBox="1">
            <a:spLocks/>
          </p:cNvSpPr>
          <p:nvPr/>
        </p:nvSpPr>
        <p:spPr>
          <a:xfrm>
            <a:off x="553330" y="332537"/>
            <a:ext cx="1652238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>
              <a:buClr>
                <a:srgbClr val="000000"/>
              </a:buClr>
              <a:buSzPts val="2800"/>
            </a:pPr>
            <a:r>
              <a:rPr lang="zh-CN" altLang="en-US" sz="2000" dirty="0">
                <a:solidFill>
                  <a:srgbClr val="0070C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"/>
              </a:rPr>
              <a:t>全连接网络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8425E3E-71BE-A330-92E2-8C06B6385028}"/>
              </a:ext>
            </a:extLst>
          </p:cNvPr>
          <p:cNvSpPr txBox="1"/>
          <p:nvPr/>
        </p:nvSpPr>
        <p:spPr>
          <a:xfrm>
            <a:off x="1159935" y="3388706"/>
            <a:ext cx="7493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chemeClr val="accent1"/>
                </a:solidFill>
                <a:latin typeface="Raleway" pitchFamily="2" charset="0"/>
                <a:ea typeface="微软雅黑 Light" panose="020B0502040204020203" pitchFamily="34" charset="-122"/>
              </a:rPr>
              <a:t>输入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ECFFFC23-1EBB-85D6-FDED-FFB9D7B70D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8167" y="81291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" name="Oval 243">
            <a:extLst>
              <a:ext uri="{FF2B5EF4-FFF2-40B4-BE49-F238E27FC236}">
                <a16:creationId xmlns:a16="http://schemas.microsoft.com/office/drawing/2014/main" id="{8AFC0B60-40D2-DD55-6326-D6DC91BD0C87}"/>
              </a:ext>
            </a:extLst>
          </p:cNvPr>
          <p:cNvSpPr/>
          <p:nvPr/>
        </p:nvSpPr>
        <p:spPr>
          <a:xfrm>
            <a:off x="2632627" y="2368627"/>
            <a:ext cx="488136" cy="484746"/>
          </a:xfrm>
          <a:prstGeom prst="ellipse">
            <a:avLst/>
          </a:prstGeom>
          <a:solidFill>
            <a:srgbClr val="9BD5E5"/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4D4543"/>
              </a:solidFill>
            </a:endParaRPr>
          </a:p>
        </p:txBody>
      </p:sp>
      <p:sp>
        <p:nvSpPr>
          <p:cNvPr id="5" name="Rounded Rectangle 262">
            <a:extLst>
              <a:ext uri="{FF2B5EF4-FFF2-40B4-BE49-F238E27FC236}">
                <a16:creationId xmlns:a16="http://schemas.microsoft.com/office/drawing/2014/main" id="{FAA4ED3E-824F-1FD1-35BA-41514D81123D}"/>
              </a:ext>
            </a:extLst>
          </p:cNvPr>
          <p:cNvSpPr/>
          <p:nvPr/>
        </p:nvSpPr>
        <p:spPr>
          <a:xfrm rot="16200000">
            <a:off x="2404183" y="3425954"/>
            <a:ext cx="945024" cy="414892"/>
          </a:xfrm>
          <a:prstGeom prst="roundRect">
            <a:avLst/>
          </a:prstGeom>
          <a:solidFill>
            <a:srgbClr val="D9ECF2"/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zh-CN" altLang="en-US" sz="1600" dirty="0">
                <a:solidFill>
                  <a:srgbClr val="4D4543"/>
                </a:solidFill>
              </a:rPr>
              <a:t>我</a:t>
            </a:r>
            <a:endParaRPr lang="en-US" sz="1600" dirty="0">
              <a:solidFill>
                <a:srgbClr val="4D4543"/>
              </a:solidFill>
            </a:endParaRPr>
          </a:p>
        </p:txBody>
      </p:sp>
      <p:sp>
        <p:nvSpPr>
          <p:cNvPr id="8" name="Oval 243">
            <a:extLst>
              <a:ext uri="{FF2B5EF4-FFF2-40B4-BE49-F238E27FC236}">
                <a16:creationId xmlns:a16="http://schemas.microsoft.com/office/drawing/2014/main" id="{269DB640-93C5-88D6-827C-02A88FB8FF45}"/>
              </a:ext>
            </a:extLst>
          </p:cNvPr>
          <p:cNvSpPr/>
          <p:nvPr/>
        </p:nvSpPr>
        <p:spPr>
          <a:xfrm>
            <a:off x="3358593" y="2368627"/>
            <a:ext cx="488136" cy="484746"/>
          </a:xfrm>
          <a:prstGeom prst="ellipse">
            <a:avLst/>
          </a:prstGeom>
          <a:solidFill>
            <a:srgbClr val="9BD5E5"/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4D4543"/>
              </a:solidFill>
            </a:endParaRPr>
          </a:p>
        </p:txBody>
      </p:sp>
      <p:sp>
        <p:nvSpPr>
          <p:cNvPr id="9" name="Oval 243">
            <a:extLst>
              <a:ext uri="{FF2B5EF4-FFF2-40B4-BE49-F238E27FC236}">
                <a16:creationId xmlns:a16="http://schemas.microsoft.com/office/drawing/2014/main" id="{E423FD78-B012-CE25-8309-690B1D3B3E21}"/>
              </a:ext>
            </a:extLst>
          </p:cNvPr>
          <p:cNvSpPr/>
          <p:nvPr/>
        </p:nvSpPr>
        <p:spPr>
          <a:xfrm>
            <a:off x="4083774" y="2368627"/>
            <a:ext cx="488136" cy="484746"/>
          </a:xfrm>
          <a:prstGeom prst="ellipse">
            <a:avLst/>
          </a:prstGeom>
          <a:solidFill>
            <a:srgbClr val="9BD5E5"/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4D4543"/>
              </a:solidFill>
            </a:endParaRPr>
          </a:p>
        </p:txBody>
      </p:sp>
      <p:sp>
        <p:nvSpPr>
          <p:cNvPr id="12" name="Oval 243">
            <a:extLst>
              <a:ext uri="{FF2B5EF4-FFF2-40B4-BE49-F238E27FC236}">
                <a16:creationId xmlns:a16="http://schemas.microsoft.com/office/drawing/2014/main" id="{A11B0195-D66F-2513-C7BC-F212308106A6}"/>
              </a:ext>
            </a:extLst>
          </p:cNvPr>
          <p:cNvSpPr/>
          <p:nvPr/>
        </p:nvSpPr>
        <p:spPr>
          <a:xfrm>
            <a:off x="4868102" y="2368627"/>
            <a:ext cx="488136" cy="484746"/>
          </a:xfrm>
          <a:prstGeom prst="ellipse">
            <a:avLst/>
          </a:prstGeom>
          <a:solidFill>
            <a:srgbClr val="9BD5E5"/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4D4543"/>
              </a:solidFill>
            </a:endParaRPr>
          </a:p>
        </p:txBody>
      </p:sp>
      <p:sp>
        <p:nvSpPr>
          <p:cNvPr id="13" name="Oval 243">
            <a:extLst>
              <a:ext uri="{FF2B5EF4-FFF2-40B4-BE49-F238E27FC236}">
                <a16:creationId xmlns:a16="http://schemas.microsoft.com/office/drawing/2014/main" id="{131F3A20-8A82-C441-41EF-8D420BC83A6D}"/>
              </a:ext>
            </a:extLst>
          </p:cNvPr>
          <p:cNvSpPr/>
          <p:nvPr/>
        </p:nvSpPr>
        <p:spPr>
          <a:xfrm>
            <a:off x="5669077" y="2368627"/>
            <a:ext cx="488136" cy="484746"/>
          </a:xfrm>
          <a:prstGeom prst="ellipse">
            <a:avLst/>
          </a:prstGeom>
          <a:solidFill>
            <a:srgbClr val="9BD5E5"/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4D4543"/>
              </a:solidFill>
            </a:endParaRPr>
          </a:p>
        </p:txBody>
      </p:sp>
      <p:sp>
        <p:nvSpPr>
          <p:cNvPr id="16" name="Oval 243">
            <a:extLst>
              <a:ext uri="{FF2B5EF4-FFF2-40B4-BE49-F238E27FC236}">
                <a16:creationId xmlns:a16="http://schemas.microsoft.com/office/drawing/2014/main" id="{04E4AEB0-242A-C265-C41D-04688F9AB860}"/>
              </a:ext>
            </a:extLst>
          </p:cNvPr>
          <p:cNvSpPr/>
          <p:nvPr/>
        </p:nvSpPr>
        <p:spPr>
          <a:xfrm>
            <a:off x="4476099" y="1025355"/>
            <a:ext cx="488136" cy="484746"/>
          </a:xfrm>
          <a:prstGeom prst="ellipse">
            <a:avLst/>
          </a:prstGeom>
          <a:solidFill>
            <a:srgbClr val="9BD5E5"/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4D4543"/>
              </a:solidFill>
            </a:endParaRPr>
          </a:p>
        </p:txBody>
      </p:sp>
      <p:sp>
        <p:nvSpPr>
          <p:cNvPr id="17" name="Oval 243">
            <a:extLst>
              <a:ext uri="{FF2B5EF4-FFF2-40B4-BE49-F238E27FC236}">
                <a16:creationId xmlns:a16="http://schemas.microsoft.com/office/drawing/2014/main" id="{A01D067B-3678-1C7F-7D3E-D2EA0AD52167}"/>
              </a:ext>
            </a:extLst>
          </p:cNvPr>
          <p:cNvSpPr/>
          <p:nvPr/>
        </p:nvSpPr>
        <p:spPr>
          <a:xfrm>
            <a:off x="6417821" y="2368627"/>
            <a:ext cx="488136" cy="484746"/>
          </a:xfrm>
          <a:prstGeom prst="ellipse">
            <a:avLst/>
          </a:prstGeom>
          <a:solidFill>
            <a:srgbClr val="9BD5E5"/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4D4543"/>
              </a:solidFill>
            </a:endParaRPr>
          </a:p>
        </p:txBody>
      </p:sp>
      <p:sp>
        <p:nvSpPr>
          <p:cNvPr id="19" name="Rounded Rectangle 262">
            <a:extLst>
              <a:ext uri="{FF2B5EF4-FFF2-40B4-BE49-F238E27FC236}">
                <a16:creationId xmlns:a16="http://schemas.microsoft.com/office/drawing/2014/main" id="{E9ED3938-02B3-8A97-B145-1CF8D6252387}"/>
              </a:ext>
            </a:extLst>
          </p:cNvPr>
          <p:cNvSpPr/>
          <p:nvPr/>
        </p:nvSpPr>
        <p:spPr>
          <a:xfrm rot="16200000">
            <a:off x="3129757" y="3425954"/>
            <a:ext cx="945024" cy="414892"/>
          </a:xfrm>
          <a:prstGeom prst="roundRect">
            <a:avLst/>
          </a:prstGeom>
          <a:solidFill>
            <a:srgbClr val="D9ECF2"/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zh-CN" altLang="en-US" sz="1600" dirty="0">
                <a:solidFill>
                  <a:srgbClr val="4D4543"/>
                </a:solidFill>
              </a:rPr>
              <a:t>爱</a:t>
            </a:r>
            <a:endParaRPr lang="en-US" sz="1600" dirty="0">
              <a:solidFill>
                <a:srgbClr val="4D4543"/>
              </a:solidFill>
            </a:endParaRPr>
          </a:p>
        </p:txBody>
      </p:sp>
      <p:sp>
        <p:nvSpPr>
          <p:cNvPr id="20" name="Rounded Rectangle 262">
            <a:extLst>
              <a:ext uri="{FF2B5EF4-FFF2-40B4-BE49-F238E27FC236}">
                <a16:creationId xmlns:a16="http://schemas.microsoft.com/office/drawing/2014/main" id="{E5F6DCCB-8D7B-EB3C-E191-144F3CF09BF0}"/>
              </a:ext>
            </a:extLst>
          </p:cNvPr>
          <p:cNvSpPr/>
          <p:nvPr/>
        </p:nvSpPr>
        <p:spPr>
          <a:xfrm rot="16200000">
            <a:off x="3855330" y="3425953"/>
            <a:ext cx="945024" cy="414892"/>
          </a:xfrm>
          <a:prstGeom prst="roundRect">
            <a:avLst/>
          </a:prstGeom>
          <a:solidFill>
            <a:srgbClr val="D9ECF2"/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zh-CN" altLang="en-US" sz="1600" dirty="0">
                <a:solidFill>
                  <a:srgbClr val="4D4543"/>
                </a:solidFill>
              </a:rPr>
              <a:t>我</a:t>
            </a:r>
            <a:endParaRPr lang="en-US" sz="1600" dirty="0">
              <a:solidFill>
                <a:srgbClr val="4D4543"/>
              </a:solidFill>
            </a:endParaRPr>
          </a:p>
        </p:txBody>
      </p:sp>
      <p:sp>
        <p:nvSpPr>
          <p:cNvPr id="21" name="Rounded Rectangle 262">
            <a:extLst>
              <a:ext uri="{FF2B5EF4-FFF2-40B4-BE49-F238E27FC236}">
                <a16:creationId xmlns:a16="http://schemas.microsoft.com/office/drawing/2014/main" id="{24D4E4FE-1181-D703-E0F3-6CEB5A764F1A}"/>
              </a:ext>
            </a:extLst>
          </p:cNvPr>
          <p:cNvSpPr/>
          <p:nvPr/>
        </p:nvSpPr>
        <p:spPr>
          <a:xfrm rot="16200000">
            <a:off x="4638174" y="3425954"/>
            <a:ext cx="945024" cy="414892"/>
          </a:xfrm>
          <a:prstGeom prst="roundRect">
            <a:avLst/>
          </a:prstGeom>
          <a:solidFill>
            <a:srgbClr val="D9ECF2"/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zh-CN" altLang="en-US" sz="1600" dirty="0">
                <a:solidFill>
                  <a:srgbClr val="4D4543"/>
                </a:solidFill>
              </a:rPr>
              <a:t>的</a:t>
            </a:r>
            <a:endParaRPr lang="en-US" sz="1600" dirty="0">
              <a:solidFill>
                <a:srgbClr val="4D4543"/>
              </a:solidFill>
            </a:endParaRPr>
          </a:p>
        </p:txBody>
      </p:sp>
      <p:sp>
        <p:nvSpPr>
          <p:cNvPr id="22" name="Rounded Rectangle 262">
            <a:extLst>
              <a:ext uri="{FF2B5EF4-FFF2-40B4-BE49-F238E27FC236}">
                <a16:creationId xmlns:a16="http://schemas.microsoft.com/office/drawing/2014/main" id="{78BEED05-6697-A744-9845-2E58525ABC74}"/>
              </a:ext>
            </a:extLst>
          </p:cNvPr>
          <p:cNvSpPr/>
          <p:nvPr/>
        </p:nvSpPr>
        <p:spPr>
          <a:xfrm rot="16200000">
            <a:off x="5440633" y="3425954"/>
            <a:ext cx="945024" cy="414892"/>
          </a:xfrm>
          <a:prstGeom prst="roundRect">
            <a:avLst/>
          </a:prstGeom>
          <a:solidFill>
            <a:srgbClr val="D9ECF2"/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zh-CN" altLang="en-US" sz="1600" dirty="0">
                <a:solidFill>
                  <a:srgbClr val="4D4543"/>
                </a:solidFill>
              </a:rPr>
              <a:t>祖</a:t>
            </a:r>
            <a:endParaRPr lang="en-US" sz="1600" dirty="0">
              <a:solidFill>
                <a:srgbClr val="4D4543"/>
              </a:solidFill>
            </a:endParaRPr>
          </a:p>
        </p:txBody>
      </p:sp>
      <p:sp>
        <p:nvSpPr>
          <p:cNvPr id="23" name="Rounded Rectangle 262">
            <a:extLst>
              <a:ext uri="{FF2B5EF4-FFF2-40B4-BE49-F238E27FC236}">
                <a16:creationId xmlns:a16="http://schemas.microsoft.com/office/drawing/2014/main" id="{C6EAB057-C877-6E35-A202-CCC36D5797F0}"/>
              </a:ext>
            </a:extLst>
          </p:cNvPr>
          <p:cNvSpPr/>
          <p:nvPr/>
        </p:nvSpPr>
        <p:spPr>
          <a:xfrm rot="16200000">
            <a:off x="6189377" y="3425954"/>
            <a:ext cx="945024" cy="414892"/>
          </a:xfrm>
          <a:prstGeom prst="roundRect">
            <a:avLst/>
          </a:prstGeom>
          <a:solidFill>
            <a:srgbClr val="D9ECF2"/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zh-CN" altLang="en-US" sz="1600" dirty="0">
                <a:solidFill>
                  <a:srgbClr val="4D4543"/>
                </a:solidFill>
              </a:rPr>
              <a:t>国</a:t>
            </a:r>
            <a:endParaRPr lang="en-US" sz="1600" dirty="0">
              <a:solidFill>
                <a:srgbClr val="4D4543"/>
              </a:solidFill>
            </a:endParaRPr>
          </a:p>
        </p:txBody>
      </p: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FA23B4CC-D562-F58B-008A-46102FA121AA}"/>
              </a:ext>
            </a:extLst>
          </p:cNvPr>
          <p:cNvCxnSpPr>
            <a:cxnSpLocks/>
            <a:endCxn id="4" idx="4"/>
          </p:cNvCxnSpPr>
          <p:nvPr/>
        </p:nvCxnSpPr>
        <p:spPr>
          <a:xfrm flipV="1">
            <a:off x="2870457" y="2853373"/>
            <a:ext cx="6238" cy="3140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16C45A64-7CB0-03B0-CA7A-217BACFD1DE4}"/>
              </a:ext>
            </a:extLst>
          </p:cNvPr>
          <p:cNvCxnSpPr>
            <a:stCxn id="19" idx="3"/>
            <a:endCxn id="8" idx="4"/>
          </p:cNvCxnSpPr>
          <p:nvPr/>
        </p:nvCxnSpPr>
        <p:spPr>
          <a:xfrm flipV="1">
            <a:off x="3602269" y="2853373"/>
            <a:ext cx="392" cy="3075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9F4EBC16-F539-F002-D1C3-231BECD881AE}"/>
              </a:ext>
            </a:extLst>
          </p:cNvPr>
          <p:cNvCxnSpPr>
            <a:stCxn id="20" idx="3"/>
            <a:endCxn id="9" idx="4"/>
          </p:cNvCxnSpPr>
          <p:nvPr/>
        </p:nvCxnSpPr>
        <p:spPr>
          <a:xfrm flipV="1">
            <a:off x="4327842" y="2853373"/>
            <a:ext cx="0" cy="3075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E557606F-D113-04F2-DCC3-1F7FB43863E7}"/>
              </a:ext>
            </a:extLst>
          </p:cNvPr>
          <p:cNvCxnSpPr>
            <a:stCxn id="21" idx="3"/>
            <a:endCxn id="12" idx="4"/>
          </p:cNvCxnSpPr>
          <p:nvPr/>
        </p:nvCxnSpPr>
        <p:spPr>
          <a:xfrm flipV="1">
            <a:off x="5110686" y="2853373"/>
            <a:ext cx="1484" cy="3075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0545F257-A988-8CDE-0A07-973E7397BC71}"/>
              </a:ext>
            </a:extLst>
          </p:cNvPr>
          <p:cNvCxnSpPr>
            <a:stCxn id="22" idx="3"/>
            <a:endCxn id="13" idx="4"/>
          </p:cNvCxnSpPr>
          <p:nvPr/>
        </p:nvCxnSpPr>
        <p:spPr>
          <a:xfrm flipV="1">
            <a:off x="5913145" y="2853373"/>
            <a:ext cx="0" cy="3075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017D5F73-252C-D01A-DA08-A6A37CE66E23}"/>
              </a:ext>
            </a:extLst>
          </p:cNvPr>
          <p:cNvCxnSpPr>
            <a:stCxn id="23" idx="3"/>
            <a:endCxn id="17" idx="4"/>
          </p:cNvCxnSpPr>
          <p:nvPr/>
        </p:nvCxnSpPr>
        <p:spPr>
          <a:xfrm flipV="1">
            <a:off x="6661889" y="2853373"/>
            <a:ext cx="0" cy="3075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箭头连接符 41">
            <a:extLst>
              <a:ext uri="{FF2B5EF4-FFF2-40B4-BE49-F238E27FC236}">
                <a16:creationId xmlns:a16="http://schemas.microsoft.com/office/drawing/2014/main" id="{A7B0D17A-6C14-95D6-A383-271DBF5E3739}"/>
              </a:ext>
            </a:extLst>
          </p:cNvPr>
          <p:cNvCxnSpPr>
            <a:stCxn id="4" idx="0"/>
            <a:endCxn id="16" idx="3"/>
          </p:cNvCxnSpPr>
          <p:nvPr/>
        </p:nvCxnSpPr>
        <p:spPr>
          <a:xfrm flipV="1">
            <a:off x="2876695" y="1439112"/>
            <a:ext cx="1670890" cy="9295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箭头连接符 43">
            <a:extLst>
              <a:ext uri="{FF2B5EF4-FFF2-40B4-BE49-F238E27FC236}">
                <a16:creationId xmlns:a16="http://schemas.microsoft.com/office/drawing/2014/main" id="{592E8FA6-1A69-1142-00E8-152915C807B2}"/>
              </a:ext>
            </a:extLst>
          </p:cNvPr>
          <p:cNvCxnSpPr>
            <a:cxnSpLocks/>
            <a:stCxn id="8" idx="0"/>
            <a:endCxn id="16" idx="3"/>
          </p:cNvCxnSpPr>
          <p:nvPr/>
        </p:nvCxnSpPr>
        <p:spPr>
          <a:xfrm flipV="1">
            <a:off x="3602661" y="1439112"/>
            <a:ext cx="944924" cy="9295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箭头连接符 45">
            <a:extLst>
              <a:ext uri="{FF2B5EF4-FFF2-40B4-BE49-F238E27FC236}">
                <a16:creationId xmlns:a16="http://schemas.microsoft.com/office/drawing/2014/main" id="{F6E72B84-DE37-730A-9513-9E8D0EBBA30F}"/>
              </a:ext>
            </a:extLst>
          </p:cNvPr>
          <p:cNvCxnSpPr>
            <a:stCxn id="9" idx="0"/>
            <a:endCxn id="16" idx="4"/>
          </p:cNvCxnSpPr>
          <p:nvPr/>
        </p:nvCxnSpPr>
        <p:spPr>
          <a:xfrm flipV="1">
            <a:off x="4327842" y="1510101"/>
            <a:ext cx="392325" cy="8585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箭头连接符 47">
            <a:extLst>
              <a:ext uri="{FF2B5EF4-FFF2-40B4-BE49-F238E27FC236}">
                <a16:creationId xmlns:a16="http://schemas.microsoft.com/office/drawing/2014/main" id="{16FE9FCF-CDCB-BECF-909A-DF668BA755D0}"/>
              </a:ext>
            </a:extLst>
          </p:cNvPr>
          <p:cNvCxnSpPr>
            <a:cxnSpLocks/>
            <a:stCxn id="12" idx="0"/>
          </p:cNvCxnSpPr>
          <p:nvPr/>
        </p:nvCxnSpPr>
        <p:spPr>
          <a:xfrm flipH="1" flipV="1">
            <a:off x="4744492" y="1510101"/>
            <a:ext cx="367678" cy="8585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箭头连接符 49">
            <a:extLst>
              <a:ext uri="{FF2B5EF4-FFF2-40B4-BE49-F238E27FC236}">
                <a16:creationId xmlns:a16="http://schemas.microsoft.com/office/drawing/2014/main" id="{C7EB3FE2-2442-B1E3-905E-667D6B7E9B10}"/>
              </a:ext>
            </a:extLst>
          </p:cNvPr>
          <p:cNvCxnSpPr>
            <a:stCxn id="13" idx="0"/>
            <a:endCxn id="16" idx="5"/>
          </p:cNvCxnSpPr>
          <p:nvPr/>
        </p:nvCxnSpPr>
        <p:spPr>
          <a:xfrm flipH="1" flipV="1">
            <a:off x="4892749" y="1439112"/>
            <a:ext cx="1020396" cy="9295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箭头连接符 51">
            <a:extLst>
              <a:ext uri="{FF2B5EF4-FFF2-40B4-BE49-F238E27FC236}">
                <a16:creationId xmlns:a16="http://schemas.microsoft.com/office/drawing/2014/main" id="{EA266994-EB43-513F-C5B3-6DA7FD92C7A0}"/>
              </a:ext>
            </a:extLst>
          </p:cNvPr>
          <p:cNvCxnSpPr>
            <a:cxnSpLocks/>
            <a:stCxn id="17" idx="0"/>
            <a:endCxn id="16" idx="5"/>
          </p:cNvCxnSpPr>
          <p:nvPr/>
        </p:nvCxnSpPr>
        <p:spPr>
          <a:xfrm flipH="1" flipV="1">
            <a:off x="4892749" y="1439112"/>
            <a:ext cx="1769140" cy="9295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文本框 58">
            <a:extLst>
              <a:ext uri="{FF2B5EF4-FFF2-40B4-BE49-F238E27FC236}">
                <a16:creationId xmlns:a16="http://schemas.microsoft.com/office/drawing/2014/main" id="{EE2B0A02-A656-FFF9-CF10-77884BA87B85}"/>
              </a:ext>
            </a:extLst>
          </p:cNvPr>
          <p:cNvSpPr txBox="1"/>
          <p:nvPr/>
        </p:nvSpPr>
        <p:spPr>
          <a:xfrm>
            <a:off x="1018074" y="2410945"/>
            <a:ext cx="98534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chemeClr val="accent1"/>
                </a:solidFill>
                <a:latin typeface="Raleway" pitchFamily="2" charset="0"/>
                <a:ea typeface="微软雅黑 Light" panose="020B0502040204020203" pitchFamily="34" charset="-122"/>
              </a:rPr>
              <a:t>Dense</a:t>
            </a:r>
            <a:endParaRPr lang="zh-CN" altLang="en-US" sz="2000" b="1" dirty="0">
              <a:solidFill>
                <a:schemeClr val="accent1"/>
              </a:solidFill>
              <a:latin typeface="Raleway" pitchFamily="2" charset="0"/>
              <a:ea typeface="微软雅黑 Light" panose="020B0502040204020203" pitchFamily="34" charset="-122"/>
            </a:endParaRP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80871A83-3259-774C-DABB-B33BB1CE93A1}"/>
              </a:ext>
            </a:extLst>
          </p:cNvPr>
          <p:cNvSpPr txBox="1"/>
          <p:nvPr/>
        </p:nvSpPr>
        <p:spPr>
          <a:xfrm>
            <a:off x="1041914" y="1118982"/>
            <a:ext cx="98534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chemeClr val="accent1"/>
                </a:solidFill>
                <a:latin typeface="Raleway" pitchFamily="2" charset="0"/>
                <a:ea typeface="微软雅黑 Light" panose="020B0502040204020203" pitchFamily="34" charset="-122"/>
              </a:rPr>
              <a:t>Dense</a:t>
            </a:r>
            <a:endParaRPr lang="zh-CN" altLang="en-US" sz="2000" b="1" dirty="0">
              <a:solidFill>
                <a:schemeClr val="accent1"/>
              </a:solidFill>
              <a:latin typeface="Raleway" pitchFamily="2" charset="0"/>
              <a:ea typeface="微软雅黑 Light" panose="020B0502040204020203" pitchFamily="34" charset="-122"/>
            </a:endParaRPr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502E2459-6A48-0C65-4C6E-434DFE0B2533}"/>
              </a:ext>
            </a:extLst>
          </p:cNvPr>
          <p:cNvSpPr txBox="1"/>
          <p:nvPr/>
        </p:nvSpPr>
        <p:spPr>
          <a:xfrm>
            <a:off x="4236433" y="475205"/>
            <a:ext cx="96746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accent1"/>
                </a:solidFill>
                <a:latin typeface="Raleway" pitchFamily="2" charset="0"/>
                <a:ea typeface="微软雅黑 Light" panose="020B0502040204020203" pitchFamily="34" charset="-122"/>
              </a:rPr>
              <a:t>正面评价</a:t>
            </a:r>
          </a:p>
        </p:txBody>
      </p:sp>
    </p:spTree>
    <p:extLst>
      <p:ext uri="{BB962C8B-B14F-4D97-AF65-F5344CB8AC3E}">
        <p14:creationId xmlns:p14="http://schemas.microsoft.com/office/powerpoint/2010/main" val="13663442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66;p20">
            <a:extLst>
              <a:ext uri="{FF2B5EF4-FFF2-40B4-BE49-F238E27FC236}">
                <a16:creationId xmlns:a16="http://schemas.microsoft.com/office/drawing/2014/main" id="{B4837533-7033-4C60-8582-95EC36BB3251}"/>
              </a:ext>
            </a:extLst>
          </p:cNvPr>
          <p:cNvSpPr txBox="1">
            <a:spLocks/>
          </p:cNvSpPr>
          <p:nvPr/>
        </p:nvSpPr>
        <p:spPr>
          <a:xfrm>
            <a:off x="494063" y="297873"/>
            <a:ext cx="178347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>
              <a:buClr>
                <a:srgbClr val="000000"/>
              </a:buClr>
              <a:buSzPts val="2800"/>
            </a:pPr>
            <a:r>
              <a:rPr lang="en-US" altLang="zh-CN" sz="2000" dirty="0">
                <a:solidFill>
                  <a:srgbClr val="0070C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"/>
              </a:rPr>
              <a:t>RNN</a:t>
            </a:r>
            <a:r>
              <a:rPr lang="zh-CN" altLang="en-US" sz="2000" dirty="0">
                <a:solidFill>
                  <a:srgbClr val="0070C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"/>
              </a:rPr>
              <a:t>模型结构</a:t>
            </a:r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D7A526D1-19EE-0562-6FC0-3F0FEF152370}"/>
              </a:ext>
            </a:extLst>
          </p:cNvPr>
          <p:cNvCxnSpPr>
            <a:cxnSpLocks/>
            <a:stCxn id="8" idx="0"/>
            <a:endCxn id="10" idx="2"/>
          </p:cNvCxnSpPr>
          <p:nvPr/>
        </p:nvCxnSpPr>
        <p:spPr>
          <a:xfrm flipH="1" flipV="1">
            <a:off x="2865683" y="2711309"/>
            <a:ext cx="1" cy="50798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4CF5FEDE-B7C4-11F0-18D1-C2A0DCAEBDEB}"/>
              </a:ext>
            </a:extLst>
          </p:cNvPr>
          <p:cNvCxnSpPr>
            <a:cxnSpLocks/>
            <a:stCxn id="10" idx="0"/>
            <a:endCxn id="9" idx="4"/>
          </p:cNvCxnSpPr>
          <p:nvPr/>
        </p:nvCxnSpPr>
        <p:spPr>
          <a:xfrm flipV="1">
            <a:off x="2865683" y="1738102"/>
            <a:ext cx="0" cy="5435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2">
            <a:extLst>
              <a:ext uri="{FF2B5EF4-FFF2-40B4-BE49-F238E27FC236}">
                <a16:creationId xmlns:a16="http://schemas.microsoft.com/office/drawing/2014/main" id="{E2E78AFF-5653-6861-3408-1EAC02D8CD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21773" y="-1393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186" name="文本框 7185">
            <a:extLst>
              <a:ext uri="{FF2B5EF4-FFF2-40B4-BE49-F238E27FC236}">
                <a16:creationId xmlns:a16="http://schemas.microsoft.com/office/drawing/2014/main" id="{9EFCE44E-5EA6-B459-E68E-301F65E9C819}"/>
              </a:ext>
            </a:extLst>
          </p:cNvPr>
          <p:cNvSpPr txBox="1"/>
          <p:nvPr/>
        </p:nvSpPr>
        <p:spPr>
          <a:xfrm>
            <a:off x="961750" y="3372325"/>
            <a:ext cx="62440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b="1" dirty="0">
                <a:solidFill>
                  <a:schemeClr val="accent1"/>
                </a:solidFill>
                <a:latin typeface="Raleway" pitchFamily="2" charset="0"/>
                <a:ea typeface="微软雅黑 Light" panose="020B0502040204020203" pitchFamily="34" charset="-122"/>
              </a:rPr>
              <a:t>输入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1C7391B-454A-A0F1-506B-4E3F6FE567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8" name="Oval 238">
            <a:extLst>
              <a:ext uri="{FF2B5EF4-FFF2-40B4-BE49-F238E27FC236}">
                <a16:creationId xmlns:a16="http://schemas.microsoft.com/office/drawing/2014/main" id="{9DA23FE1-7F22-4DEF-2488-F9896D0569AD}"/>
              </a:ext>
            </a:extLst>
          </p:cNvPr>
          <p:cNvSpPr/>
          <p:nvPr/>
        </p:nvSpPr>
        <p:spPr>
          <a:xfrm>
            <a:off x="2527868" y="3219289"/>
            <a:ext cx="675631" cy="644626"/>
          </a:xfrm>
          <a:prstGeom prst="ellipse">
            <a:avLst/>
          </a:prstGeom>
          <a:solidFill>
            <a:srgbClr val="4D4543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X</a:t>
            </a:r>
            <a:r>
              <a:rPr lang="en-US" dirty="0"/>
              <a:t>t</a:t>
            </a:r>
          </a:p>
        </p:txBody>
      </p:sp>
      <p:sp>
        <p:nvSpPr>
          <p:cNvPr id="9" name="Oval 245">
            <a:extLst>
              <a:ext uri="{FF2B5EF4-FFF2-40B4-BE49-F238E27FC236}">
                <a16:creationId xmlns:a16="http://schemas.microsoft.com/office/drawing/2014/main" id="{5319760F-B0E1-752D-EFA8-1E82F9094799}"/>
              </a:ext>
            </a:extLst>
          </p:cNvPr>
          <p:cNvSpPr/>
          <p:nvPr/>
        </p:nvSpPr>
        <p:spPr>
          <a:xfrm>
            <a:off x="2493533" y="1061454"/>
            <a:ext cx="744299" cy="676648"/>
          </a:xfrm>
          <a:prstGeom prst="ellipse">
            <a:avLst/>
          </a:prstGeom>
          <a:solidFill>
            <a:srgbClr val="F07659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/>
              <a:t>O</a:t>
            </a:r>
            <a:r>
              <a:rPr lang="en-US" dirty="0"/>
              <a:t>t</a:t>
            </a:r>
          </a:p>
        </p:txBody>
      </p:sp>
      <p:sp>
        <p:nvSpPr>
          <p:cNvPr id="10" name="Rounded Rectangle 262">
            <a:extLst>
              <a:ext uri="{FF2B5EF4-FFF2-40B4-BE49-F238E27FC236}">
                <a16:creationId xmlns:a16="http://schemas.microsoft.com/office/drawing/2014/main" id="{700CD76B-3280-AB4E-B8C9-C32FE1F614B4}"/>
              </a:ext>
            </a:extLst>
          </p:cNvPr>
          <p:cNvSpPr/>
          <p:nvPr/>
        </p:nvSpPr>
        <p:spPr>
          <a:xfrm>
            <a:off x="2237033" y="2281698"/>
            <a:ext cx="1257300" cy="429611"/>
          </a:xfrm>
          <a:prstGeom prst="roundRect">
            <a:avLst/>
          </a:prstGeom>
          <a:solidFill>
            <a:srgbClr val="D9ECF2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rgbClr val="4D4543"/>
                </a:solidFill>
              </a:rPr>
              <a:t>A</a:t>
            </a:r>
            <a:endParaRPr lang="en-US" sz="2800" dirty="0">
              <a:solidFill>
                <a:srgbClr val="4D4543"/>
              </a:solidFill>
            </a:endParaRPr>
          </a:p>
        </p:txBody>
      </p:sp>
      <p:cxnSp>
        <p:nvCxnSpPr>
          <p:cNvPr id="38" name="连接符: 肘形 37">
            <a:extLst>
              <a:ext uri="{FF2B5EF4-FFF2-40B4-BE49-F238E27FC236}">
                <a16:creationId xmlns:a16="http://schemas.microsoft.com/office/drawing/2014/main" id="{D4FF73B5-784C-4CC4-EB57-9806251BBD75}"/>
              </a:ext>
            </a:extLst>
          </p:cNvPr>
          <p:cNvCxnSpPr>
            <a:stCxn id="10" idx="3"/>
            <a:endCxn id="10" idx="1"/>
          </p:cNvCxnSpPr>
          <p:nvPr/>
        </p:nvCxnSpPr>
        <p:spPr>
          <a:xfrm flipH="1">
            <a:off x="2237033" y="2496504"/>
            <a:ext cx="1257300" cy="12700"/>
          </a:xfrm>
          <a:prstGeom prst="bentConnector5">
            <a:avLst>
              <a:gd name="adj1" fmla="val -18182"/>
              <a:gd name="adj2" fmla="val -4208614"/>
              <a:gd name="adj3" fmla="val 11818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文本框 50">
            <a:extLst>
              <a:ext uri="{FF2B5EF4-FFF2-40B4-BE49-F238E27FC236}">
                <a16:creationId xmlns:a16="http://schemas.microsoft.com/office/drawing/2014/main" id="{0FF4E8AA-D461-8525-0863-F36295F6C74C}"/>
              </a:ext>
            </a:extLst>
          </p:cNvPr>
          <p:cNvSpPr txBox="1"/>
          <p:nvPr/>
        </p:nvSpPr>
        <p:spPr>
          <a:xfrm>
            <a:off x="868936" y="2339927"/>
            <a:ext cx="81003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b="1" dirty="0">
                <a:solidFill>
                  <a:schemeClr val="accent1"/>
                </a:solidFill>
                <a:latin typeface="Raleway" pitchFamily="2" charset="0"/>
                <a:ea typeface="微软雅黑 Light" panose="020B0502040204020203" pitchFamily="34" charset="-122"/>
              </a:rPr>
              <a:t>隐藏层</a:t>
            </a: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C7E7B7A4-42E0-B756-97A8-4E1987FA3CA5}"/>
              </a:ext>
            </a:extLst>
          </p:cNvPr>
          <p:cNvSpPr txBox="1"/>
          <p:nvPr/>
        </p:nvSpPr>
        <p:spPr>
          <a:xfrm>
            <a:off x="961750" y="1248636"/>
            <a:ext cx="62440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b="1" dirty="0">
                <a:solidFill>
                  <a:schemeClr val="accent1"/>
                </a:solidFill>
                <a:latin typeface="Raleway" pitchFamily="2" charset="0"/>
                <a:ea typeface="微软雅黑 Light" panose="020B0502040204020203" pitchFamily="34" charset="-122"/>
              </a:rPr>
              <a:t>输出</a:t>
            </a: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39C47600-E7CA-99AC-2DA8-EE1F2BFC9A64}"/>
              </a:ext>
            </a:extLst>
          </p:cNvPr>
          <p:cNvSpPr txBox="1"/>
          <p:nvPr/>
        </p:nvSpPr>
        <p:spPr>
          <a:xfrm>
            <a:off x="3740197" y="1671346"/>
            <a:ext cx="41491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rgbClr val="1A9988"/>
                </a:solidFill>
                <a:latin typeface="Raleway" pitchFamily="2" charset="0"/>
                <a:ea typeface="微软雅黑 Light" panose="020B0502040204020203" pitchFamily="34" charset="-122"/>
              </a:rPr>
              <a:t>h</a:t>
            </a:r>
            <a:r>
              <a:rPr lang="en-US" altLang="zh-CN" sz="2000" b="1" baseline="-25000" dirty="0">
                <a:solidFill>
                  <a:srgbClr val="1A9988"/>
                </a:solidFill>
                <a:latin typeface="Raleway" pitchFamily="2" charset="0"/>
                <a:ea typeface="微软雅黑 Light" panose="020B0502040204020203" pitchFamily="34" charset="-122"/>
              </a:rPr>
              <a:t>t</a:t>
            </a:r>
            <a:endParaRPr lang="zh-CN" altLang="en-US" sz="2000" b="1" baseline="-25000" dirty="0">
              <a:solidFill>
                <a:srgbClr val="1A9988"/>
              </a:solidFill>
              <a:latin typeface="Raleway" pitchFamily="2" charset="0"/>
              <a:ea typeface="微软雅黑 Light" panose="020B0502040204020203" pitchFamily="34" charset="-122"/>
            </a:endParaRPr>
          </a:p>
        </p:txBody>
      </p:sp>
      <p:pic>
        <p:nvPicPr>
          <p:cNvPr id="56" name="图片 55">
            <a:extLst>
              <a:ext uri="{FF2B5EF4-FFF2-40B4-BE49-F238E27FC236}">
                <a16:creationId xmlns:a16="http://schemas.microsoft.com/office/drawing/2014/main" id="{A21C30CE-C660-E34E-A64D-58733A0BAE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8890" y="1494981"/>
            <a:ext cx="3186691" cy="486242"/>
          </a:xfrm>
          <a:prstGeom prst="rect">
            <a:avLst/>
          </a:prstGeom>
        </p:spPr>
      </p:pic>
      <p:pic>
        <p:nvPicPr>
          <p:cNvPr id="58" name="图片 57">
            <a:extLst>
              <a:ext uri="{FF2B5EF4-FFF2-40B4-BE49-F238E27FC236}">
                <a16:creationId xmlns:a16="http://schemas.microsoft.com/office/drawing/2014/main" id="{454E6857-791E-A54A-1042-6F1B14A5CA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1375" y="2878322"/>
            <a:ext cx="2300366" cy="497915"/>
          </a:xfrm>
          <a:prstGeom prst="rect">
            <a:avLst/>
          </a:prstGeom>
        </p:spPr>
      </p:pic>
      <p:sp>
        <p:nvSpPr>
          <p:cNvPr id="7170" name="文本框 7169">
            <a:extLst>
              <a:ext uri="{FF2B5EF4-FFF2-40B4-BE49-F238E27FC236}">
                <a16:creationId xmlns:a16="http://schemas.microsoft.com/office/drawing/2014/main" id="{25E40EE6-00D3-16EE-9815-DF6817F05840}"/>
              </a:ext>
            </a:extLst>
          </p:cNvPr>
          <p:cNvSpPr txBox="1"/>
          <p:nvPr/>
        </p:nvSpPr>
        <p:spPr>
          <a:xfrm>
            <a:off x="8252400" y="1510909"/>
            <a:ext cx="351945" cy="4759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kern="1000" dirty="0">
                <a:solidFill>
                  <a:srgbClr val="E93D5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1</a:t>
            </a:r>
            <a:endParaRPr lang="zh-CN" altLang="en-US" sz="2400" b="1" dirty="0">
              <a:solidFill>
                <a:srgbClr val="E93D51"/>
              </a:solidFill>
              <a:latin typeface="Lato" panose="020F0502020204030203" pitchFamily="34" charset="0"/>
              <a:ea typeface="微软雅黑 Light" panose="020B0502040204020203" pitchFamily="34" charset="-122"/>
              <a:cs typeface="Lato" panose="020F0502020204030203" pitchFamily="34" charset="0"/>
            </a:endParaRPr>
          </a:p>
        </p:txBody>
      </p:sp>
      <p:sp>
        <p:nvSpPr>
          <p:cNvPr id="7179" name="文本框 7178">
            <a:extLst>
              <a:ext uri="{FF2B5EF4-FFF2-40B4-BE49-F238E27FC236}">
                <a16:creationId xmlns:a16="http://schemas.microsoft.com/office/drawing/2014/main" id="{FC491B16-12B8-CA17-19A8-E726B119A7DD}"/>
              </a:ext>
            </a:extLst>
          </p:cNvPr>
          <p:cNvSpPr txBox="1"/>
          <p:nvPr/>
        </p:nvSpPr>
        <p:spPr>
          <a:xfrm>
            <a:off x="8309484" y="2958003"/>
            <a:ext cx="351945" cy="4759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kern="1000" dirty="0">
                <a:solidFill>
                  <a:srgbClr val="E93D5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2</a:t>
            </a:r>
            <a:endParaRPr lang="zh-CN" altLang="en-US" sz="2400" b="1" dirty="0">
              <a:solidFill>
                <a:srgbClr val="E93D51"/>
              </a:solidFill>
              <a:latin typeface="Lato" panose="020F0502020204030203" pitchFamily="34" charset="0"/>
              <a:ea typeface="微软雅黑 Light" panose="020B0502040204020203" pitchFamily="34" charset="-122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86912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>
            <a:extLst>
              <a:ext uri="{FF2B5EF4-FFF2-40B4-BE49-F238E27FC236}">
                <a16:creationId xmlns:a16="http://schemas.microsoft.com/office/drawing/2014/main" id="{19416AEA-B9A7-C733-71CA-51ADA3708912}"/>
              </a:ext>
            </a:extLst>
          </p:cNvPr>
          <p:cNvGrpSpPr/>
          <p:nvPr/>
        </p:nvGrpSpPr>
        <p:grpSpPr>
          <a:xfrm>
            <a:off x="841621" y="1209082"/>
            <a:ext cx="1000799" cy="2839001"/>
            <a:chOff x="1427408" y="1275757"/>
            <a:chExt cx="1000799" cy="2839001"/>
          </a:xfrm>
        </p:grpSpPr>
        <p:cxnSp>
          <p:nvCxnSpPr>
            <p:cNvPr id="2" name="直接箭头连接符 1">
              <a:extLst>
                <a:ext uri="{FF2B5EF4-FFF2-40B4-BE49-F238E27FC236}">
                  <a16:creationId xmlns:a16="http://schemas.microsoft.com/office/drawing/2014/main" id="{C4577D41-26B6-790F-A91C-B4C7A892178C}"/>
                </a:ext>
              </a:extLst>
            </p:cNvPr>
            <p:cNvCxnSpPr>
              <a:cxnSpLocks/>
              <a:stCxn id="4" idx="0"/>
              <a:endCxn id="8" idx="2"/>
            </p:cNvCxnSpPr>
            <p:nvPr/>
          </p:nvCxnSpPr>
          <p:spPr>
            <a:xfrm flipV="1">
              <a:off x="1927807" y="2935146"/>
              <a:ext cx="1" cy="534986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" name="直接箭头连接符 2">
              <a:extLst>
                <a:ext uri="{FF2B5EF4-FFF2-40B4-BE49-F238E27FC236}">
                  <a16:creationId xmlns:a16="http://schemas.microsoft.com/office/drawing/2014/main" id="{BF9CA548-1DD4-9AAC-61EE-A851E0E2A06F}"/>
                </a:ext>
              </a:extLst>
            </p:cNvPr>
            <p:cNvCxnSpPr>
              <a:cxnSpLocks/>
              <a:stCxn id="8" idx="0"/>
              <a:endCxn id="5" idx="4"/>
            </p:cNvCxnSpPr>
            <p:nvPr/>
          </p:nvCxnSpPr>
          <p:spPr>
            <a:xfrm flipH="1" flipV="1">
              <a:off x="1921158" y="1970548"/>
              <a:ext cx="6650" cy="534987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Oval 238">
              <a:extLst>
                <a:ext uri="{FF2B5EF4-FFF2-40B4-BE49-F238E27FC236}">
                  <a16:creationId xmlns:a16="http://schemas.microsoft.com/office/drawing/2014/main" id="{E2F8E6D7-4CEF-3962-B6B2-3A336CFB537E}"/>
                </a:ext>
              </a:extLst>
            </p:cNvPr>
            <p:cNvSpPr/>
            <p:nvPr/>
          </p:nvSpPr>
          <p:spPr>
            <a:xfrm>
              <a:off x="1589991" y="3470132"/>
              <a:ext cx="675631" cy="644626"/>
            </a:xfrm>
            <a:prstGeom prst="ellipse">
              <a:avLst/>
            </a:prstGeom>
            <a:solidFill>
              <a:srgbClr val="4D4543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dirty="0"/>
                <a:t>我</a:t>
              </a:r>
              <a:endParaRPr lang="en-US" dirty="0"/>
            </a:p>
          </p:txBody>
        </p:sp>
        <p:sp>
          <p:nvSpPr>
            <p:cNvPr id="5" name="Oval 245">
              <a:extLst>
                <a:ext uri="{FF2B5EF4-FFF2-40B4-BE49-F238E27FC236}">
                  <a16:creationId xmlns:a16="http://schemas.microsoft.com/office/drawing/2014/main" id="{250BBBE8-D9A6-EC01-9108-238A5CB844C5}"/>
                </a:ext>
              </a:extLst>
            </p:cNvPr>
            <p:cNvSpPr/>
            <p:nvPr/>
          </p:nvSpPr>
          <p:spPr>
            <a:xfrm>
              <a:off x="1531841" y="1275757"/>
              <a:ext cx="778633" cy="694791"/>
            </a:xfrm>
            <a:prstGeom prst="ellipse">
              <a:avLst/>
            </a:prstGeom>
            <a:solidFill>
              <a:srgbClr val="F07659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/>
                <a:t>O</a:t>
              </a:r>
              <a:r>
                <a:rPr lang="en-US" altLang="zh-CN" sz="2400" baseline="-25000" dirty="0"/>
                <a:t>0</a:t>
              </a:r>
              <a:endParaRPr lang="en-US" baseline="-25000" dirty="0"/>
            </a:p>
          </p:txBody>
        </p:sp>
        <p:sp>
          <p:nvSpPr>
            <p:cNvPr id="8" name="Rounded Rectangle 262">
              <a:extLst>
                <a:ext uri="{FF2B5EF4-FFF2-40B4-BE49-F238E27FC236}">
                  <a16:creationId xmlns:a16="http://schemas.microsoft.com/office/drawing/2014/main" id="{6F5BD325-E984-590D-4A26-7CE6DE0308F2}"/>
                </a:ext>
              </a:extLst>
            </p:cNvPr>
            <p:cNvSpPr/>
            <p:nvPr/>
          </p:nvSpPr>
          <p:spPr>
            <a:xfrm>
              <a:off x="1427408" y="2505535"/>
              <a:ext cx="1000799" cy="429611"/>
            </a:xfrm>
            <a:prstGeom prst="roundRect">
              <a:avLst/>
            </a:prstGeom>
            <a:solidFill>
              <a:srgbClr val="D9ECF2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rgbClr val="4D4543"/>
                  </a:solidFill>
                </a:rPr>
                <a:t>A</a:t>
              </a:r>
              <a:endParaRPr lang="en-US" sz="2800" dirty="0">
                <a:solidFill>
                  <a:srgbClr val="4D4543"/>
                </a:solidFill>
              </a:endParaRPr>
            </a:p>
          </p:txBody>
        </p:sp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892563C8-A905-0280-E01C-A574E616A646}"/>
              </a:ext>
            </a:extLst>
          </p:cNvPr>
          <p:cNvGrpSpPr/>
          <p:nvPr/>
        </p:nvGrpSpPr>
        <p:grpSpPr>
          <a:xfrm>
            <a:off x="2086318" y="1209083"/>
            <a:ext cx="1000799" cy="2839000"/>
            <a:chOff x="1427408" y="1275758"/>
            <a:chExt cx="1000799" cy="2839000"/>
          </a:xfrm>
        </p:grpSpPr>
        <p:cxnSp>
          <p:nvCxnSpPr>
            <p:cNvPr id="33" name="直接箭头连接符 32">
              <a:extLst>
                <a:ext uri="{FF2B5EF4-FFF2-40B4-BE49-F238E27FC236}">
                  <a16:creationId xmlns:a16="http://schemas.microsoft.com/office/drawing/2014/main" id="{299C62D9-0C61-8B0E-D384-311FFF7EB5ED}"/>
                </a:ext>
              </a:extLst>
            </p:cNvPr>
            <p:cNvCxnSpPr>
              <a:cxnSpLocks/>
              <a:stCxn id="35" idx="0"/>
              <a:endCxn id="37" idx="2"/>
            </p:cNvCxnSpPr>
            <p:nvPr/>
          </p:nvCxnSpPr>
          <p:spPr>
            <a:xfrm flipV="1">
              <a:off x="1927807" y="2935146"/>
              <a:ext cx="1" cy="534986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箭头连接符 33">
              <a:extLst>
                <a:ext uri="{FF2B5EF4-FFF2-40B4-BE49-F238E27FC236}">
                  <a16:creationId xmlns:a16="http://schemas.microsoft.com/office/drawing/2014/main" id="{8141768D-D1EB-40C0-E803-B578379F46C0}"/>
                </a:ext>
              </a:extLst>
            </p:cNvPr>
            <p:cNvCxnSpPr>
              <a:cxnSpLocks/>
              <a:stCxn id="37" idx="0"/>
              <a:endCxn id="36" idx="4"/>
            </p:cNvCxnSpPr>
            <p:nvPr/>
          </p:nvCxnSpPr>
          <p:spPr>
            <a:xfrm flipH="1" flipV="1">
              <a:off x="1927806" y="1952406"/>
              <a:ext cx="2" cy="553129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Oval 238">
              <a:extLst>
                <a:ext uri="{FF2B5EF4-FFF2-40B4-BE49-F238E27FC236}">
                  <a16:creationId xmlns:a16="http://schemas.microsoft.com/office/drawing/2014/main" id="{5C70A38B-DD8C-5420-CFA7-F4AFED811F7D}"/>
                </a:ext>
              </a:extLst>
            </p:cNvPr>
            <p:cNvSpPr/>
            <p:nvPr/>
          </p:nvSpPr>
          <p:spPr>
            <a:xfrm>
              <a:off x="1589991" y="3470132"/>
              <a:ext cx="675631" cy="644626"/>
            </a:xfrm>
            <a:prstGeom prst="ellipse">
              <a:avLst/>
            </a:prstGeom>
            <a:solidFill>
              <a:srgbClr val="4D4543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dirty="0"/>
                <a:t>爱</a:t>
              </a:r>
              <a:endParaRPr lang="en-US" dirty="0"/>
            </a:p>
          </p:txBody>
        </p:sp>
        <p:sp>
          <p:nvSpPr>
            <p:cNvPr id="36" name="Oval 245">
              <a:extLst>
                <a:ext uri="{FF2B5EF4-FFF2-40B4-BE49-F238E27FC236}">
                  <a16:creationId xmlns:a16="http://schemas.microsoft.com/office/drawing/2014/main" id="{68E1A1F3-56E6-A822-FB74-579D4E7CFBA9}"/>
                </a:ext>
              </a:extLst>
            </p:cNvPr>
            <p:cNvSpPr/>
            <p:nvPr/>
          </p:nvSpPr>
          <p:spPr>
            <a:xfrm>
              <a:off x="1555656" y="1275758"/>
              <a:ext cx="744299" cy="676648"/>
            </a:xfrm>
            <a:prstGeom prst="ellipse">
              <a:avLst/>
            </a:prstGeom>
            <a:solidFill>
              <a:srgbClr val="F07659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/>
                <a:t>O</a:t>
              </a:r>
              <a:r>
                <a:rPr lang="en-US" dirty="0"/>
                <a:t>1</a:t>
              </a:r>
            </a:p>
          </p:txBody>
        </p:sp>
        <p:sp>
          <p:nvSpPr>
            <p:cNvPr id="37" name="Rounded Rectangle 262">
              <a:extLst>
                <a:ext uri="{FF2B5EF4-FFF2-40B4-BE49-F238E27FC236}">
                  <a16:creationId xmlns:a16="http://schemas.microsoft.com/office/drawing/2014/main" id="{D4E61908-D68B-E91B-9229-55734F0D3925}"/>
                </a:ext>
              </a:extLst>
            </p:cNvPr>
            <p:cNvSpPr/>
            <p:nvPr/>
          </p:nvSpPr>
          <p:spPr>
            <a:xfrm>
              <a:off x="1427408" y="2505535"/>
              <a:ext cx="1000799" cy="429611"/>
            </a:xfrm>
            <a:prstGeom prst="roundRect">
              <a:avLst/>
            </a:prstGeom>
            <a:solidFill>
              <a:srgbClr val="D9ECF2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rgbClr val="4D4543"/>
                  </a:solidFill>
                </a:rPr>
                <a:t>A</a:t>
              </a:r>
              <a:endParaRPr lang="en-US" sz="2800" dirty="0">
                <a:solidFill>
                  <a:srgbClr val="4D4543"/>
                </a:solidFill>
              </a:endParaRPr>
            </a:p>
          </p:txBody>
        </p:sp>
      </p:grp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BE660CD6-004A-3378-3D54-4E55AA65943E}"/>
              </a:ext>
            </a:extLst>
          </p:cNvPr>
          <p:cNvGrpSpPr/>
          <p:nvPr/>
        </p:nvGrpSpPr>
        <p:grpSpPr>
          <a:xfrm>
            <a:off x="3331013" y="1209083"/>
            <a:ext cx="1000799" cy="2839000"/>
            <a:chOff x="1427408" y="1275758"/>
            <a:chExt cx="1000799" cy="2839000"/>
          </a:xfrm>
        </p:grpSpPr>
        <p:cxnSp>
          <p:nvCxnSpPr>
            <p:cNvPr id="39" name="直接箭头连接符 38">
              <a:extLst>
                <a:ext uri="{FF2B5EF4-FFF2-40B4-BE49-F238E27FC236}">
                  <a16:creationId xmlns:a16="http://schemas.microsoft.com/office/drawing/2014/main" id="{1503C293-B4E5-7FAD-CE1F-4014BE33D72B}"/>
                </a:ext>
              </a:extLst>
            </p:cNvPr>
            <p:cNvCxnSpPr>
              <a:cxnSpLocks/>
              <a:stCxn id="41" idx="0"/>
              <a:endCxn id="43" idx="2"/>
            </p:cNvCxnSpPr>
            <p:nvPr/>
          </p:nvCxnSpPr>
          <p:spPr>
            <a:xfrm flipV="1">
              <a:off x="1927807" y="2935146"/>
              <a:ext cx="1" cy="534986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箭头连接符 39">
              <a:extLst>
                <a:ext uri="{FF2B5EF4-FFF2-40B4-BE49-F238E27FC236}">
                  <a16:creationId xmlns:a16="http://schemas.microsoft.com/office/drawing/2014/main" id="{855CBC9A-F0FF-C9A2-F42E-0634ADDDEDA5}"/>
                </a:ext>
              </a:extLst>
            </p:cNvPr>
            <p:cNvCxnSpPr>
              <a:cxnSpLocks/>
              <a:stCxn id="43" idx="0"/>
              <a:endCxn id="42" idx="4"/>
            </p:cNvCxnSpPr>
            <p:nvPr/>
          </p:nvCxnSpPr>
          <p:spPr>
            <a:xfrm flipH="1" flipV="1">
              <a:off x="1927806" y="1952406"/>
              <a:ext cx="2" cy="553129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Oval 238">
              <a:extLst>
                <a:ext uri="{FF2B5EF4-FFF2-40B4-BE49-F238E27FC236}">
                  <a16:creationId xmlns:a16="http://schemas.microsoft.com/office/drawing/2014/main" id="{62C39B37-EF1D-1E7B-3B2D-C15E9528D237}"/>
                </a:ext>
              </a:extLst>
            </p:cNvPr>
            <p:cNvSpPr/>
            <p:nvPr/>
          </p:nvSpPr>
          <p:spPr>
            <a:xfrm>
              <a:off x="1589991" y="3470132"/>
              <a:ext cx="675631" cy="644626"/>
            </a:xfrm>
            <a:prstGeom prst="ellipse">
              <a:avLst/>
            </a:prstGeom>
            <a:solidFill>
              <a:srgbClr val="4D4543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dirty="0"/>
                <a:t>我</a:t>
              </a:r>
              <a:endParaRPr lang="en-US" dirty="0"/>
            </a:p>
          </p:txBody>
        </p:sp>
        <p:sp>
          <p:nvSpPr>
            <p:cNvPr id="42" name="Oval 245">
              <a:extLst>
                <a:ext uri="{FF2B5EF4-FFF2-40B4-BE49-F238E27FC236}">
                  <a16:creationId xmlns:a16="http://schemas.microsoft.com/office/drawing/2014/main" id="{5EEB8E9F-8877-6348-A04B-64B3E3A0D5EF}"/>
                </a:ext>
              </a:extLst>
            </p:cNvPr>
            <p:cNvSpPr/>
            <p:nvPr/>
          </p:nvSpPr>
          <p:spPr>
            <a:xfrm>
              <a:off x="1555656" y="1275758"/>
              <a:ext cx="744299" cy="676648"/>
            </a:xfrm>
            <a:prstGeom prst="ellipse">
              <a:avLst/>
            </a:prstGeom>
            <a:solidFill>
              <a:srgbClr val="F07659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/>
                <a:t>O</a:t>
              </a:r>
              <a:r>
                <a:rPr lang="en-US" dirty="0"/>
                <a:t>2</a:t>
              </a:r>
            </a:p>
          </p:txBody>
        </p:sp>
        <p:sp>
          <p:nvSpPr>
            <p:cNvPr id="43" name="Rounded Rectangle 262">
              <a:extLst>
                <a:ext uri="{FF2B5EF4-FFF2-40B4-BE49-F238E27FC236}">
                  <a16:creationId xmlns:a16="http://schemas.microsoft.com/office/drawing/2014/main" id="{C1A4E8F9-31C5-1EBF-5119-50DFFDC76267}"/>
                </a:ext>
              </a:extLst>
            </p:cNvPr>
            <p:cNvSpPr/>
            <p:nvPr/>
          </p:nvSpPr>
          <p:spPr>
            <a:xfrm>
              <a:off x="1427408" y="2505535"/>
              <a:ext cx="1000799" cy="429611"/>
            </a:xfrm>
            <a:prstGeom prst="roundRect">
              <a:avLst/>
            </a:prstGeom>
            <a:solidFill>
              <a:srgbClr val="D9ECF2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rgbClr val="4D4543"/>
                  </a:solidFill>
                </a:rPr>
                <a:t>A</a:t>
              </a:r>
              <a:endParaRPr lang="en-US" sz="2800" dirty="0">
                <a:solidFill>
                  <a:srgbClr val="4D4543"/>
                </a:solidFill>
              </a:endParaRPr>
            </a:p>
          </p:txBody>
        </p:sp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47DC840F-9E29-1EB4-78DD-1DFB95F75FF3}"/>
              </a:ext>
            </a:extLst>
          </p:cNvPr>
          <p:cNvGrpSpPr/>
          <p:nvPr/>
        </p:nvGrpSpPr>
        <p:grpSpPr>
          <a:xfrm>
            <a:off x="4541376" y="1205766"/>
            <a:ext cx="1000799" cy="2839000"/>
            <a:chOff x="1427408" y="1275758"/>
            <a:chExt cx="1000799" cy="2839000"/>
          </a:xfrm>
        </p:grpSpPr>
        <p:cxnSp>
          <p:nvCxnSpPr>
            <p:cNvPr id="45" name="直接箭头连接符 44">
              <a:extLst>
                <a:ext uri="{FF2B5EF4-FFF2-40B4-BE49-F238E27FC236}">
                  <a16:creationId xmlns:a16="http://schemas.microsoft.com/office/drawing/2014/main" id="{C0E34004-FB86-0961-31AA-4E65F56BD44A}"/>
                </a:ext>
              </a:extLst>
            </p:cNvPr>
            <p:cNvCxnSpPr>
              <a:cxnSpLocks/>
              <a:stCxn id="47" idx="0"/>
              <a:endCxn id="49" idx="2"/>
            </p:cNvCxnSpPr>
            <p:nvPr/>
          </p:nvCxnSpPr>
          <p:spPr>
            <a:xfrm flipV="1">
              <a:off x="1927807" y="2935146"/>
              <a:ext cx="1" cy="534986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箭头连接符 45">
              <a:extLst>
                <a:ext uri="{FF2B5EF4-FFF2-40B4-BE49-F238E27FC236}">
                  <a16:creationId xmlns:a16="http://schemas.microsoft.com/office/drawing/2014/main" id="{52CDFC5A-EE83-436D-1210-251C642AF1E8}"/>
                </a:ext>
              </a:extLst>
            </p:cNvPr>
            <p:cNvCxnSpPr>
              <a:cxnSpLocks/>
              <a:stCxn id="49" idx="0"/>
              <a:endCxn id="48" idx="4"/>
            </p:cNvCxnSpPr>
            <p:nvPr/>
          </p:nvCxnSpPr>
          <p:spPr>
            <a:xfrm flipH="1" flipV="1">
              <a:off x="1927806" y="1952406"/>
              <a:ext cx="2" cy="553129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Oval 238">
              <a:extLst>
                <a:ext uri="{FF2B5EF4-FFF2-40B4-BE49-F238E27FC236}">
                  <a16:creationId xmlns:a16="http://schemas.microsoft.com/office/drawing/2014/main" id="{0F7A0026-CFCF-FEF8-C91D-801F9530FAD1}"/>
                </a:ext>
              </a:extLst>
            </p:cNvPr>
            <p:cNvSpPr/>
            <p:nvPr/>
          </p:nvSpPr>
          <p:spPr>
            <a:xfrm>
              <a:off x="1589991" y="3470132"/>
              <a:ext cx="675631" cy="644626"/>
            </a:xfrm>
            <a:prstGeom prst="ellipse">
              <a:avLst/>
            </a:prstGeom>
            <a:solidFill>
              <a:srgbClr val="4D4543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dirty="0"/>
                <a:t>的</a:t>
              </a:r>
              <a:endParaRPr lang="en-US" dirty="0"/>
            </a:p>
          </p:txBody>
        </p:sp>
        <p:sp>
          <p:nvSpPr>
            <p:cNvPr id="48" name="Oval 245">
              <a:extLst>
                <a:ext uri="{FF2B5EF4-FFF2-40B4-BE49-F238E27FC236}">
                  <a16:creationId xmlns:a16="http://schemas.microsoft.com/office/drawing/2014/main" id="{FD8E7BAF-247A-65E8-46BA-1D5552FB226A}"/>
                </a:ext>
              </a:extLst>
            </p:cNvPr>
            <p:cNvSpPr/>
            <p:nvPr/>
          </p:nvSpPr>
          <p:spPr>
            <a:xfrm>
              <a:off x="1555656" y="1275758"/>
              <a:ext cx="744299" cy="676648"/>
            </a:xfrm>
            <a:prstGeom prst="ellipse">
              <a:avLst/>
            </a:prstGeom>
            <a:solidFill>
              <a:srgbClr val="F07659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/>
                <a:t>O</a:t>
              </a:r>
              <a:r>
                <a:rPr lang="en-US" dirty="0"/>
                <a:t>3</a:t>
              </a:r>
            </a:p>
          </p:txBody>
        </p:sp>
        <p:sp>
          <p:nvSpPr>
            <p:cNvPr id="49" name="Rounded Rectangle 262">
              <a:extLst>
                <a:ext uri="{FF2B5EF4-FFF2-40B4-BE49-F238E27FC236}">
                  <a16:creationId xmlns:a16="http://schemas.microsoft.com/office/drawing/2014/main" id="{2ACB8A37-3D0E-7CEC-EA87-E6013E3B296C}"/>
                </a:ext>
              </a:extLst>
            </p:cNvPr>
            <p:cNvSpPr/>
            <p:nvPr/>
          </p:nvSpPr>
          <p:spPr>
            <a:xfrm>
              <a:off x="1427408" y="2505535"/>
              <a:ext cx="1000799" cy="429611"/>
            </a:xfrm>
            <a:prstGeom prst="roundRect">
              <a:avLst/>
            </a:prstGeom>
            <a:solidFill>
              <a:srgbClr val="D9ECF2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rgbClr val="4D4543"/>
                  </a:solidFill>
                </a:rPr>
                <a:t>A</a:t>
              </a:r>
              <a:endParaRPr lang="en-US" sz="2800" dirty="0">
                <a:solidFill>
                  <a:srgbClr val="4D4543"/>
                </a:solidFill>
              </a:endParaRPr>
            </a:p>
          </p:txBody>
        </p:sp>
      </p:grp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5302B0E7-5D4D-D0E3-8405-B684E53B0B23}"/>
              </a:ext>
            </a:extLst>
          </p:cNvPr>
          <p:cNvGrpSpPr/>
          <p:nvPr/>
        </p:nvGrpSpPr>
        <p:grpSpPr>
          <a:xfrm>
            <a:off x="5751738" y="1205766"/>
            <a:ext cx="1000799" cy="2839000"/>
            <a:chOff x="1427408" y="1275758"/>
            <a:chExt cx="1000799" cy="2839000"/>
          </a:xfrm>
        </p:grpSpPr>
        <p:cxnSp>
          <p:nvCxnSpPr>
            <p:cNvPr id="51" name="直接箭头连接符 50">
              <a:extLst>
                <a:ext uri="{FF2B5EF4-FFF2-40B4-BE49-F238E27FC236}">
                  <a16:creationId xmlns:a16="http://schemas.microsoft.com/office/drawing/2014/main" id="{D05F43CA-787E-C3A6-419E-30F3ECA5B76E}"/>
                </a:ext>
              </a:extLst>
            </p:cNvPr>
            <p:cNvCxnSpPr>
              <a:cxnSpLocks/>
              <a:stCxn id="53" idx="0"/>
              <a:endCxn id="55" idx="2"/>
            </p:cNvCxnSpPr>
            <p:nvPr/>
          </p:nvCxnSpPr>
          <p:spPr>
            <a:xfrm flipV="1">
              <a:off x="1927807" y="2935146"/>
              <a:ext cx="1" cy="534986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箭头连接符 51">
              <a:extLst>
                <a:ext uri="{FF2B5EF4-FFF2-40B4-BE49-F238E27FC236}">
                  <a16:creationId xmlns:a16="http://schemas.microsoft.com/office/drawing/2014/main" id="{9BC943C7-36D9-4C0D-8827-131AC57A3E90}"/>
                </a:ext>
              </a:extLst>
            </p:cNvPr>
            <p:cNvCxnSpPr>
              <a:cxnSpLocks/>
              <a:stCxn id="55" idx="0"/>
              <a:endCxn id="54" idx="4"/>
            </p:cNvCxnSpPr>
            <p:nvPr/>
          </p:nvCxnSpPr>
          <p:spPr>
            <a:xfrm flipH="1" flipV="1">
              <a:off x="1927806" y="1952406"/>
              <a:ext cx="2" cy="553129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Oval 238">
              <a:extLst>
                <a:ext uri="{FF2B5EF4-FFF2-40B4-BE49-F238E27FC236}">
                  <a16:creationId xmlns:a16="http://schemas.microsoft.com/office/drawing/2014/main" id="{6ABF3257-0EF1-6780-25C0-56D2224A5742}"/>
                </a:ext>
              </a:extLst>
            </p:cNvPr>
            <p:cNvSpPr/>
            <p:nvPr/>
          </p:nvSpPr>
          <p:spPr>
            <a:xfrm>
              <a:off x="1589991" y="3470132"/>
              <a:ext cx="675631" cy="644626"/>
            </a:xfrm>
            <a:prstGeom prst="ellipse">
              <a:avLst/>
            </a:prstGeom>
            <a:solidFill>
              <a:srgbClr val="4D4543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dirty="0"/>
                <a:t>祖</a:t>
              </a:r>
              <a:endParaRPr lang="en-US" dirty="0"/>
            </a:p>
          </p:txBody>
        </p:sp>
        <p:sp>
          <p:nvSpPr>
            <p:cNvPr id="54" name="Oval 245">
              <a:extLst>
                <a:ext uri="{FF2B5EF4-FFF2-40B4-BE49-F238E27FC236}">
                  <a16:creationId xmlns:a16="http://schemas.microsoft.com/office/drawing/2014/main" id="{74BD18E3-F43A-BC0A-0DB3-5141F24FBA58}"/>
                </a:ext>
              </a:extLst>
            </p:cNvPr>
            <p:cNvSpPr/>
            <p:nvPr/>
          </p:nvSpPr>
          <p:spPr>
            <a:xfrm>
              <a:off x="1555656" y="1275758"/>
              <a:ext cx="744299" cy="676648"/>
            </a:xfrm>
            <a:prstGeom prst="ellipse">
              <a:avLst/>
            </a:prstGeom>
            <a:solidFill>
              <a:srgbClr val="F07659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/>
                <a:t>O</a:t>
              </a:r>
              <a:r>
                <a:rPr lang="en-US" dirty="0"/>
                <a:t>4</a:t>
              </a:r>
            </a:p>
          </p:txBody>
        </p:sp>
        <p:sp>
          <p:nvSpPr>
            <p:cNvPr id="55" name="Rounded Rectangle 262">
              <a:extLst>
                <a:ext uri="{FF2B5EF4-FFF2-40B4-BE49-F238E27FC236}">
                  <a16:creationId xmlns:a16="http://schemas.microsoft.com/office/drawing/2014/main" id="{65877F79-5EAA-E1B5-C072-D2A406242C69}"/>
                </a:ext>
              </a:extLst>
            </p:cNvPr>
            <p:cNvSpPr/>
            <p:nvPr/>
          </p:nvSpPr>
          <p:spPr>
            <a:xfrm>
              <a:off x="1427408" y="2505535"/>
              <a:ext cx="1000799" cy="429611"/>
            </a:xfrm>
            <a:prstGeom prst="roundRect">
              <a:avLst/>
            </a:prstGeom>
            <a:solidFill>
              <a:srgbClr val="D9ECF2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rgbClr val="4D4543"/>
                  </a:solidFill>
                </a:rPr>
                <a:t>A</a:t>
              </a:r>
              <a:endParaRPr lang="en-US" sz="2800" dirty="0">
                <a:solidFill>
                  <a:srgbClr val="4D4543"/>
                </a:solidFill>
              </a:endParaRPr>
            </a:p>
          </p:txBody>
        </p:sp>
      </p:grp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EB867100-DA14-F47F-D5FB-893D8A55D4DE}"/>
              </a:ext>
            </a:extLst>
          </p:cNvPr>
          <p:cNvGrpSpPr/>
          <p:nvPr/>
        </p:nvGrpSpPr>
        <p:grpSpPr>
          <a:xfrm>
            <a:off x="6996435" y="1266233"/>
            <a:ext cx="1000799" cy="2839000"/>
            <a:chOff x="1427408" y="1275758"/>
            <a:chExt cx="1000799" cy="2839000"/>
          </a:xfrm>
        </p:grpSpPr>
        <p:cxnSp>
          <p:nvCxnSpPr>
            <p:cNvPr id="57" name="直接箭头连接符 56">
              <a:extLst>
                <a:ext uri="{FF2B5EF4-FFF2-40B4-BE49-F238E27FC236}">
                  <a16:creationId xmlns:a16="http://schemas.microsoft.com/office/drawing/2014/main" id="{8AEC09B8-D911-C604-89C4-3541B56B0005}"/>
                </a:ext>
              </a:extLst>
            </p:cNvPr>
            <p:cNvCxnSpPr>
              <a:cxnSpLocks/>
              <a:stCxn id="59" idx="0"/>
              <a:endCxn id="61" idx="2"/>
            </p:cNvCxnSpPr>
            <p:nvPr/>
          </p:nvCxnSpPr>
          <p:spPr>
            <a:xfrm flipV="1">
              <a:off x="1927807" y="2854597"/>
              <a:ext cx="1" cy="615535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箭头连接符 57">
              <a:extLst>
                <a:ext uri="{FF2B5EF4-FFF2-40B4-BE49-F238E27FC236}">
                  <a16:creationId xmlns:a16="http://schemas.microsoft.com/office/drawing/2014/main" id="{296AD98B-60E5-BC52-70A0-E935870E0637}"/>
                </a:ext>
              </a:extLst>
            </p:cNvPr>
            <p:cNvCxnSpPr>
              <a:cxnSpLocks/>
              <a:stCxn id="61" idx="0"/>
              <a:endCxn id="60" idx="4"/>
            </p:cNvCxnSpPr>
            <p:nvPr/>
          </p:nvCxnSpPr>
          <p:spPr>
            <a:xfrm flipH="1" flipV="1">
              <a:off x="1927806" y="1952406"/>
              <a:ext cx="2" cy="47258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Oval 238">
              <a:extLst>
                <a:ext uri="{FF2B5EF4-FFF2-40B4-BE49-F238E27FC236}">
                  <a16:creationId xmlns:a16="http://schemas.microsoft.com/office/drawing/2014/main" id="{1D53E45C-778D-ACF8-D20E-1DD4D10D5825}"/>
                </a:ext>
              </a:extLst>
            </p:cNvPr>
            <p:cNvSpPr/>
            <p:nvPr/>
          </p:nvSpPr>
          <p:spPr>
            <a:xfrm>
              <a:off x="1589991" y="3470132"/>
              <a:ext cx="675631" cy="644626"/>
            </a:xfrm>
            <a:prstGeom prst="ellipse">
              <a:avLst/>
            </a:prstGeom>
            <a:solidFill>
              <a:srgbClr val="4D4543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dirty="0"/>
                <a:t>国</a:t>
              </a:r>
              <a:endParaRPr lang="en-US" dirty="0"/>
            </a:p>
          </p:txBody>
        </p:sp>
        <p:sp>
          <p:nvSpPr>
            <p:cNvPr id="60" name="Oval 245">
              <a:extLst>
                <a:ext uri="{FF2B5EF4-FFF2-40B4-BE49-F238E27FC236}">
                  <a16:creationId xmlns:a16="http://schemas.microsoft.com/office/drawing/2014/main" id="{5047D53E-F667-B9F7-944A-DB782A351E85}"/>
                </a:ext>
              </a:extLst>
            </p:cNvPr>
            <p:cNvSpPr/>
            <p:nvPr/>
          </p:nvSpPr>
          <p:spPr>
            <a:xfrm>
              <a:off x="1555656" y="1275758"/>
              <a:ext cx="744299" cy="676648"/>
            </a:xfrm>
            <a:prstGeom prst="ellipse">
              <a:avLst/>
            </a:prstGeom>
            <a:solidFill>
              <a:srgbClr val="F07659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/>
                <a:t>O</a:t>
              </a:r>
              <a:r>
                <a:rPr lang="en-US" dirty="0"/>
                <a:t>5</a:t>
              </a:r>
            </a:p>
          </p:txBody>
        </p:sp>
        <p:sp>
          <p:nvSpPr>
            <p:cNvPr id="61" name="Rounded Rectangle 262">
              <a:extLst>
                <a:ext uri="{FF2B5EF4-FFF2-40B4-BE49-F238E27FC236}">
                  <a16:creationId xmlns:a16="http://schemas.microsoft.com/office/drawing/2014/main" id="{AFA95C35-ED7E-7177-0368-669221D5CCA6}"/>
                </a:ext>
              </a:extLst>
            </p:cNvPr>
            <p:cNvSpPr/>
            <p:nvPr/>
          </p:nvSpPr>
          <p:spPr>
            <a:xfrm>
              <a:off x="1427408" y="2424986"/>
              <a:ext cx="1000799" cy="429611"/>
            </a:xfrm>
            <a:prstGeom prst="roundRect">
              <a:avLst/>
            </a:prstGeom>
            <a:solidFill>
              <a:srgbClr val="D9ECF2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rgbClr val="4D4543"/>
                  </a:solidFill>
                </a:rPr>
                <a:t>A</a:t>
              </a:r>
              <a:endParaRPr lang="en-US" sz="2800" dirty="0">
                <a:solidFill>
                  <a:srgbClr val="4D4543"/>
                </a:solidFill>
              </a:endParaRPr>
            </a:p>
          </p:txBody>
        </p:sp>
      </p:grpSp>
      <p:cxnSp>
        <p:nvCxnSpPr>
          <p:cNvPr id="9219" name="直接箭头连接符 9218">
            <a:extLst>
              <a:ext uri="{FF2B5EF4-FFF2-40B4-BE49-F238E27FC236}">
                <a16:creationId xmlns:a16="http://schemas.microsoft.com/office/drawing/2014/main" id="{74A7F721-A56A-0840-7C58-4E9309F8E992}"/>
              </a:ext>
            </a:extLst>
          </p:cNvPr>
          <p:cNvCxnSpPr>
            <a:cxnSpLocks/>
            <a:stCxn id="8" idx="3"/>
            <a:endCxn id="37" idx="1"/>
          </p:cNvCxnSpPr>
          <p:nvPr/>
        </p:nvCxnSpPr>
        <p:spPr>
          <a:xfrm>
            <a:off x="1842420" y="2653666"/>
            <a:ext cx="24389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22" name="直接箭头连接符 9221">
            <a:extLst>
              <a:ext uri="{FF2B5EF4-FFF2-40B4-BE49-F238E27FC236}">
                <a16:creationId xmlns:a16="http://schemas.microsoft.com/office/drawing/2014/main" id="{1B47AF54-B08F-8785-377E-E97414399425}"/>
              </a:ext>
            </a:extLst>
          </p:cNvPr>
          <p:cNvCxnSpPr>
            <a:cxnSpLocks/>
          </p:cNvCxnSpPr>
          <p:nvPr/>
        </p:nvCxnSpPr>
        <p:spPr>
          <a:xfrm>
            <a:off x="3087117" y="2650348"/>
            <a:ext cx="24389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23" name="直接箭头连接符 9222">
            <a:extLst>
              <a:ext uri="{FF2B5EF4-FFF2-40B4-BE49-F238E27FC236}">
                <a16:creationId xmlns:a16="http://schemas.microsoft.com/office/drawing/2014/main" id="{1A71E1C7-2871-1A0D-F834-F265ED3F4319}"/>
              </a:ext>
            </a:extLst>
          </p:cNvPr>
          <p:cNvCxnSpPr>
            <a:cxnSpLocks/>
            <a:endCxn id="49" idx="1"/>
          </p:cNvCxnSpPr>
          <p:nvPr/>
        </p:nvCxnSpPr>
        <p:spPr>
          <a:xfrm flipV="1">
            <a:off x="4328102" y="2650349"/>
            <a:ext cx="213274" cy="1047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25" name="直接箭头连接符 9224">
            <a:extLst>
              <a:ext uri="{FF2B5EF4-FFF2-40B4-BE49-F238E27FC236}">
                <a16:creationId xmlns:a16="http://schemas.microsoft.com/office/drawing/2014/main" id="{8FBFDFD7-571A-E176-5926-662EBE89302D}"/>
              </a:ext>
            </a:extLst>
          </p:cNvPr>
          <p:cNvCxnSpPr>
            <a:cxnSpLocks/>
            <a:endCxn id="55" idx="1"/>
          </p:cNvCxnSpPr>
          <p:nvPr/>
        </p:nvCxnSpPr>
        <p:spPr>
          <a:xfrm flipV="1">
            <a:off x="5542175" y="2650349"/>
            <a:ext cx="209563" cy="571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27" name="直接箭头连接符 9226">
            <a:extLst>
              <a:ext uri="{FF2B5EF4-FFF2-40B4-BE49-F238E27FC236}">
                <a16:creationId xmlns:a16="http://schemas.microsoft.com/office/drawing/2014/main" id="{CF545D40-6A63-769F-E3E3-1F9B356E67AD}"/>
              </a:ext>
            </a:extLst>
          </p:cNvPr>
          <p:cNvCxnSpPr>
            <a:cxnSpLocks/>
          </p:cNvCxnSpPr>
          <p:nvPr/>
        </p:nvCxnSpPr>
        <p:spPr>
          <a:xfrm>
            <a:off x="6752537" y="2660826"/>
            <a:ext cx="24389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28" name="直接箭头连接符 9227">
            <a:extLst>
              <a:ext uri="{FF2B5EF4-FFF2-40B4-BE49-F238E27FC236}">
                <a16:creationId xmlns:a16="http://schemas.microsoft.com/office/drawing/2014/main" id="{90284C7A-30F1-1C5B-8863-9B6B16F723AE}"/>
              </a:ext>
            </a:extLst>
          </p:cNvPr>
          <p:cNvCxnSpPr>
            <a:cxnSpLocks/>
          </p:cNvCxnSpPr>
          <p:nvPr/>
        </p:nvCxnSpPr>
        <p:spPr>
          <a:xfrm>
            <a:off x="597723" y="2660826"/>
            <a:ext cx="24389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29" name="直接箭头连接符 9228">
            <a:extLst>
              <a:ext uri="{FF2B5EF4-FFF2-40B4-BE49-F238E27FC236}">
                <a16:creationId xmlns:a16="http://schemas.microsoft.com/office/drawing/2014/main" id="{5DC254AC-931D-628B-DD45-5DBFFBD62990}"/>
              </a:ext>
            </a:extLst>
          </p:cNvPr>
          <p:cNvCxnSpPr>
            <a:cxnSpLocks/>
          </p:cNvCxnSpPr>
          <p:nvPr/>
        </p:nvCxnSpPr>
        <p:spPr>
          <a:xfrm>
            <a:off x="7997234" y="2660826"/>
            <a:ext cx="24389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30" name="Rectangle 2">
            <a:extLst>
              <a:ext uri="{FF2B5EF4-FFF2-40B4-BE49-F238E27FC236}">
                <a16:creationId xmlns:a16="http://schemas.microsoft.com/office/drawing/2014/main" id="{C55D3B5B-029B-1B74-71FF-9E57A04509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9232" name="文本框 9231">
            <a:extLst>
              <a:ext uri="{FF2B5EF4-FFF2-40B4-BE49-F238E27FC236}">
                <a16:creationId xmlns:a16="http://schemas.microsoft.com/office/drawing/2014/main" id="{9AB64AE2-FDA0-ED53-45DB-35DFBA10BFC9}"/>
              </a:ext>
            </a:extLst>
          </p:cNvPr>
          <p:cNvSpPr txBox="1"/>
          <p:nvPr/>
        </p:nvSpPr>
        <p:spPr>
          <a:xfrm>
            <a:off x="347501" y="2230156"/>
            <a:ext cx="49411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rgbClr val="1A9988"/>
                </a:solidFill>
                <a:latin typeface="Raleway" pitchFamily="2" charset="0"/>
                <a:ea typeface="微软雅黑 Light" panose="020B0502040204020203" pitchFamily="34" charset="-122"/>
              </a:rPr>
              <a:t>h</a:t>
            </a:r>
            <a:r>
              <a:rPr lang="en-US" altLang="zh-CN" sz="2000" b="1" baseline="-25000" dirty="0">
                <a:solidFill>
                  <a:srgbClr val="1A9988"/>
                </a:solidFill>
                <a:latin typeface="Raleway" pitchFamily="2" charset="0"/>
                <a:ea typeface="微软雅黑 Light" panose="020B0502040204020203" pitchFamily="34" charset="-122"/>
              </a:rPr>
              <a:t>0</a:t>
            </a:r>
            <a:endParaRPr lang="zh-CN" altLang="en-US" sz="2000" b="1" baseline="-25000" dirty="0">
              <a:solidFill>
                <a:srgbClr val="1A9988"/>
              </a:solidFill>
              <a:latin typeface="Raleway" pitchFamily="2" charset="0"/>
              <a:ea typeface="微软雅黑 Light" panose="020B0502040204020203" pitchFamily="34" charset="-122"/>
            </a:endParaRPr>
          </a:p>
        </p:txBody>
      </p:sp>
      <p:sp>
        <p:nvSpPr>
          <p:cNvPr id="9233" name="文本框 9232">
            <a:extLst>
              <a:ext uri="{FF2B5EF4-FFF2-40B4-BE49-F238E27FC236}">
                <a16:creationId xmlns:a16="http://schemas.microsoft.com/office/drawing/2014/main" id="{E99D073B-788C-7B48-9EEC-B5F0A556C151}"/>
              </a:ext>
            </a:extLst>
          </p:cNvPr>
          <p:cNvSpPr txBox="1"/>
          <p:nvPr/>
        </p:nvSpPr>
        <p:spPr>
          <a:xfrm>
            <a:off x="1757191" y="2230156"/>
            <a:ext cx="49411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rgbClr val="1A9988"/>
                </a:solidFill>
                <a:latin typeface="Raleway" pitchFamily="2" charset="0"/>
                <a:ea typeface="微软雅黑 Light" panose="020B0502040204020203" pitchFamily="34" charset="-122"/>
              </a:rPr>
              <a:t>h</a:t>
            </a:r>
            <a:r>
              <a:rPr lang="en-US" altLang="zh-CN" sz="2000" b="1" baseline="-25000" dirty="0">
                <a:solidFill>
                  <a:srgbClr val="1A9988"/>
                </a:solidFill>
                <a:latin typeface="Raleway" pitchFamily="2" charset="0"/>
                <a:ea typeface="微软雅黑 Light" panose="020B0502040204020203" pitchFamily="34" charset="-122"/>
              </a:rPr>
              <a:t>1</a:t>
            </a:r>
            <a:endParaRPr lang="zh-CN" altLang="en-US" sz="2000" b="1" baseline="-25000" dirty="0">
              <a:solidFill>
                <a:srgbClr val="1A9988"/>
              </a:solidFill>
              <a:latin typeface="Raleway" pitchFamily="2" charset="0"/>
              <a:ea typeface="微软雅黑 Light" panose="020B0502040204020203" pitchFamily="34" charset="-122"/>
            </a:endParaRPr>
          </a:p>
        </p:txBody>
      </p:sp>
      <p:sp>
        <p:nvSpPr>
          <p:cNvPr id="9234" name="文本框 9233">
            <a:extLst>
              <a:ext uri="{FF2B5EF4-FFF2-40B4-BE49-F238E27FC236}">
                <a16:creationId xmlns:a16="http://schemas.microsoft.com/office/drawing/2014/main" id="{FD2EA5AC-6E9E-10CE-D173-AED9B906C851}"/>
              </a:ext>
            </a:extLst>
          </p:cNvPr>
          <p:cNvSpPr txBox="1"/>
          <p:nvPr/>
        </p:nvSpPr>
        <p:spPr>
          <a:xfrm>
            <a:off x="3026131" y="2233572"/>
            <a:ext cx="49411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rgbClr val="1A9988"/>
                </a:solidFill>
                <a:latin typeface="Raleway" pitchFamily="2" charset="0"/>
                <a:ea typeface="微软雅黑 Light" panose="020B0502040204020203" pitchFamily="34" charset="-122"/>
              </a:rPr>
              <a:t>h</a:t>
            </a:r>
            <a:r>
              <a:rPr lang="en-US" altLang="zh-CN" sz="2000" b="1" baseline="-25000" dirty="0">
                <a:solidFill>
                  <a:srgbClr val="1A9988"/>
                </a:solidFill>
                <a:latin typeface="Raleway" pitchFamily="2" charset="0"/>
                <a:ea typeface="微软雅黑 Light" panose="020B0502040204020203" pitchFamily="34" charset="-122"/>
              </a:rPr>
              <a:t>2</a:t>
            </a:r>
            <a:endParaRPr lang="zh-CN" altLang="en-US" sz="2000" b="1" baseline="-25000" dirty="0">
              <a:solidFill>
                <a:srgbClr val="1A9988"/>
              </a:solidFill>
              <a:latin typeface="Raleway" pitchFamily="2" charset="0"/>
              <a:ea typeface="微软雅黑 Light" panose="020B0502040204020203" pitchFamily="34" charset="-122"/>
            </a:endParaRPr>
          </a:p>
        </p:txBody>
      </p:sp>
      <p:sp>
        <p:nvSpPr>
          <p:cNvPr id="9235" name="文本框 9234">
            <a:extLst>
              <a:ext uri="{FF2B5EF4-FFF2-40B4-BE49-F238E27FC236}">
                <a16:creationId xmlns:a16="http://schemas.microsoft.com/office/drawing/2014/main" id="{B835DC99-7E76-4BD6-DD84-B86105AE28F7}"/>
              </a:ext>
            </a:extLst>
          </p:cNvPr>
          <p:cNvSpPr txBox="1"/>
          <p:nvPr/>
        </p:nvSpPr>
        <p:spPr>
          <a:xfrm>
            <a:off x="4236491" y="2234604"/>
            <a:ext cx="49411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rgbClr val="1A9988"/>
                </a:solidFill>
                <a:latin typeface="Raleway" pitchFamily="2" charset="0"/>
                <a:ea typeface="微软雅黑 Light" panose="020B0502040204020203" pitchFamily="34" charset="-122"/>
              </a:rPr>
              <a:t>h</a:t>
            </a:r>
            <a:r>
              <a:rPr lang="en-US" altLang="zh-CN" sz="2000" b="1" baseline="-25000" dirty="0">
                <a:solidFill>
                  <a:srgbClr val="1A9988"/>
                </a:solidFill>
                <a:latin typeface="Raleway" pitchFamily="2" charset="0"/>
                <a:ea typeface="微软雅黑 Light" panose="020B0502040204020203" pitchFamily="34" charset="-122"/>
              </a:rPr>
              <a:t>3</a:t>
            </a:r>
            <a:endParaRPr lang="zh-CN" altLang="en-US" sz="2000" b="1" baseline="-25000" dirty="0">
              <a:solidFill>
                <a:srgbClr val="1A9988"/>
              </a:solidFill>
              <a:latin typeface="Raleway" pitchFamily="2" charset="0"/>
              <a:ea typeface="微软雅黑 Light" panose="020B0502040204020203" pitchFamily="34" charset="-122"/>
            </a:endParaRPr>
          </a:p>
        </p:txBody>
      </p:sp>
      <p:sp>
        <p:nvSpPr>
          <p:cNvPr id="9236" name="文本框 9235">
            <a:extLst>
              <a:ext uri="{FF2B5EF4-FFF2-40B4-BE49-F238E27FC236}">
                <a16:creationId xmlns:a16="http://schemas.microsoft.com/office/drawing/2014/main" id="{009666B5-B875-7199-F317-01A8A8C30918}"/>
              </a:ext>
            </a:extLst>
          </p:cNvPr>
          <p:cNvSpPr txBox="1"/>
          <p:nvPr/>
        </p:nvSpPr>
        <p:spPr>
          <a:xfrm>
            <a:off x="5440571" y="2215406"/>
            <a:ext cx="49411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rgbClr val="1A9988"/>
                </a:solidFill>
                <a:latin typeface="Raleway" pitchFamily="2" charset="0"/>
                <a:ea typeface="微软雅黑 Light" panose="020B0502040204020203" pitchFamily="34" charset="-122"/>
              </a:rPr>
              <a:t>h</a:t>
            </a:r>
            <a:r>
              <a:rPr lang="en-US" altLang="zh-CN" sz="2000" b="1" baseline="-25000" dirty="0">
                <a:solidFill>
                  <a:srgbClr val="1A9988"/>
                </a:solidFill>
                <a:latin typeface="Raleway" pitchFamily="2" charset="0"/>
                <a:ea typeface="微软雅黑 Light" panose="020B0502040204020203" pitchFamily="34" charset="-122"/>
              </a:rPr>
              <a:t>4</a:t>
            </a:r>
            <a:endParaRPr lang="zh-CN" altLang="en-US" sz="2000" b="1" baseline="-25000" dirty="0">
              <a:solidFill>
                <a:srgbClr val="1A9988"/>
              </a:solidFill>
              <a:latin typeface="Raleway" pitchFamily="2" charset="0"/>
              <a:ea typeface="微软雅黑 Light" panose="020B0502040204020203" pitchFamily="34" charset="-122"/>
            </a:endParaRPr>
          </a:p>
        </p:txBody>
      </p:sp>
      <p:sp>
        <p:nvSpPr>
          <p:cNvPr id="9237" name="文本框 9236">
            <a:extLst>
              <a:ext uri="{FF2B5EF4-FFF2-40B4-BE49-F238E27FC236}">
                <a16:creationId xmlns:a16="http://schemas.microsoft.com/office/drawing/2014/main" id="{3ADB7A41-BFEC-4AEF-E1BD-78237DBAB629}"/>
              </a:ext>
            </a:extLst>
          </p:cNvPr>
          <p:cNvSpPr txBox="1"/>
          <p:nvPr/>
        </p:nvSpPr>
        <p:spPr>
          <a:xfrm>
            <a:off x="6664899" y="2195392"/>
            <a:ext cx="49411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rgbClr val="1A9988"/>
                </a:solidFill>
                <a:latin typeface="Raleway" pitchFamily="2" charset="0"/>
                <a:ea typeface="微软雅黑 Light" panose="020B0502040204020203" pitchFamily="34" charset="-122"/>
              </a:rPr>
              <a:t>h</a:t>
            </a:r>
            <a:r>
              <a:rPr lang="en-US" altLang="zh-CN" sz="2000" b="1" baseline="-25000" dirty="0">
                <a:solidFill>
                  <a:srgbClr val="1A9988"/>
                </a:solidFill>
                <a:latin typeface="Raleway" pitchFamily="2" charset="0"/>
                <a:ea typeface="微软雅黑 Light" panose="020B0502040204020203" pitchFamily="34" charset="-122"/>
              </a:rPr>
              <a:t>5</a:t>
            </a:r>
            <a:endParaRPr lang="zh-CN" altLang="en-US" sz="2000" b="1" baseline="-25000" dirty="0">
              <a:solidFill>
                <a:srgbClr val="1A9988"/>
              </a:solidFill>
              <a:latin typeface="Raleway" pitchFamily="2" charset="0"/>
              <a:ea typeface="微软雅黑 Light" panose="020B0502040204020203" pitchFamily="34" charset="-122"/>
            </a:endParaRPr>
          </a:p>
        </p:txBody>
      </p:sp>
      <p:pic>
        <p:nvPicPr>
          <p:cNvPr id="9239" name="图片 9238">
            <a:extLst>
              <a:ext uri="{FF2B5EF4-FFF2-40B4-BE49-F238E27FC236}">
                <a16:creationId xmlns:a16="http://schemas.microsoft.com/office/drawing/2014/main" id="{AAE3DCB4-C8E1-6CB9-333A-5EE15A5252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8392" y="275513"/>
            <a:ext cx="3186691" cy="486242"/>
          </a:xfrm>
          <a:prstGeom prst="rect">
            <a:avLst/>
          </a:prstGeom>
        </p:spPr>
      </p:pic>
      <p:sp>
        <p:nvSpPr>
          <p:cNvPr id="9240" name="文本框 9239">
            <a:extLst>
              <a:ext uri="{FF2B5EF4-FFF2-40B4-BE49-F238E27FC236}">
                <a16:creationId xmlns:a16="http://schemas.microsoft.com/office/drawing/2014/main" id="{0A81385B-6687-DB44-7178-5C571611677B}"/>
              </a:ext>
            </a:extLst>
          </p:cNvPr>
          <p:cNvSpPr txBox="1"/>
          <p:nvPr/>
        </p:nvSpPr>
        <p:spPr>
          <a:xfrm>
            <a:off x="7421902" y="291441"/>
            <a:ext cx="351945" cy="4759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kern="1000" dirty="0">
                <a:solidFill>
                  <a:srgbClr val="E93D5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1</a:t>
            </a:r>
            <a:endParaRPr lang="zh-CN" altLang="en-US" sz="2400" b="1" dirty="0">
              <a:solidFill>
                <a:srgbClr val="E93D51"/>
              </a:solidFill>
              <a:latin typeface="Lato" panose="020F0502020204030203" pitchFamily="34" charset="0"/>
              <a:ea typeface="微软雅黑 Light" panose="020B0502040204020203" pitchFamily="34" charset="-122"/>
              <a:cs typeface="Lato" panose="020F0502020204030203" pitchFamily="34" charset="0"/>
            </a:endParaRPr>
          </a:p>
        </p:txBody>
      </p:sp>
      <p:sp>
        <p:nvSpPr>
          <p:cNvPr id="9241" name="Google Shape;166;p20">
            <a:extLst>
              <a:ext uri="{FF2B5EF4-FFF2-40B4-BE49-F238E27FC236}">
                <a16:creationId xmlns:a16="http://schemas.microsoft.com/office/drawing/2014/main" id="{771472EC-52DB-CB1E-AD5F-26DFD6A690B2}"/>
              </a:ext>
            </a:extLst>
          </p:cNvPr>
          <p:cNvSpPr txBox="1">
            <a:spLocks/>
          </p:cNvSpPr>
          <p:nvPr/>
        </p:nvSpPr>
        <p:spPr>
          <a:xfrm>
            <a:off x="494063" y="297873"/>
            <a:ext cx="178347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>
              <a:buClr>
                <a:srgbClr val="000000"/>
              </a:buClr>
              <a:buSzPts val="2800"/>
            </a:pPr>
            <a:r>
              <a:rPr lang="en-US" altLang="zh-CN" sz="2000" dirty="0">
                <a:solidFill>
                  <a:srgbClr val="0070C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"/>
              </a:rPr>
              <a:t>RNN</a:t>
            </a:r>
            <a:r>
              <a:rPr lang="zh-CN" altLang="en-US" sz="2000" dirty="0">
                <a:solidFill>
                  <a:srgbClr val="0070C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"/>
              </a:rPr>
              <a:t>模型结构</a:t>
            </a:r>
          </a:p>
        </p:txBody>
      </p:sp>
    </p:spTree>
    <p:extLst>
      <p:ext uri="{BB962C8B-B14F-4D97-AF65-F5344CB8AC3E}">
        <p14:creationId xmlns:p14="http://schemas.microsoft.com/office/powerpoint/2010/main" val="15820485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图片 35">
            <a:extLst>
              <a:ext uri="{FF2B5EF4-FFF2-40B4-BE49-F238E27FC236}">
                <a16:creationId xmlns:a16="http://schemas.microsoft.com/office/drawing/2014/main" id="{BE310811-D0B3-85ED-C6B3-6FF2A9EEEA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63" y="1000559"/>
            <a:ext cx="3509211" cy="3308192"/>
          </a:xfrm>
          <a:prstGeom prst="rect">
            <a:avLst/>
          </a:prstGeom>
        </p:spPr>
      </p:pic>
      <p:sp>
        <p:nvSpPr>
          <p:cNvPr id="7" name="標題 1">
            <a:extLst>
              <a:ext uri="{FF2B5EF4-FFF2-40B4-BE49-F238E27FC236}">
                <a16:creationId xmlns:a16="http://schemas.microsoft.com/office/drawing/2014/main" id="{69D6AADA-20B7-4D93-84F0-2F2363E10B54}"/>
              </a:ext>
            </a:extLst>
          </p:cNvPr>
          <p:cNvSpPr txBox="1">
            <a:spLocks/>
          </p:cNvSpPr>
          <p:nvPr/>
        </p:nvSpPr>
        <p:spPr>
          <a:xfrm>
            <a:off x="503621" y="289720"/>
            <a:ext cx="2320541" cy="491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zh-CN" sz="2000" dirty="0" err="1">
                <a:solidFill>
                  <a:srgbClr val="0070C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"/>
              </a:rPr>
              <a:t>SimpleRNNCell</a:t>
            </a:r>
            <a:endParaRPr lang="zh-TW" altLang="en-US" sz="2000" dirty="0">
              <a:solidFill>
                <a:srgbClr val="0070C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Arial"/>
            </a:endParaRPr>
          </a:p>
        </p:txBody>
      </p:sp>
      <p:pic>
        <p:nvPicPr>
          <p:cNvPr id="34" name="图片 33">
            <a:extLst>
              <a:ext uri="{FF2B5EF4-FFF2-40B4-BE49-F238E27FC236}">
                <a16:creationId xmlns:a16="http://schemas.microsoft.com/office/drawing/2014/main" id="{D88C5768-3C85-DB45-DE39-79D67F48FE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0900" y="1000559"/>
            <a:ext cx="3093996" cy="3326924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2A2A5305-0434-6CED-DB54-B52EB7592A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9206" y="1000559"/>
            <a:ext cx="3022364" cy="1871229"/>
          </a:xfrm>
          <a:prstGeom prst="rect">
            <a:avLst/>
          </a:prstGeom>
        </p:spPr>
      </p:pic>
      <p:pic>
        <p:nvPicPr>
          <p:cNvPr id="37" name="图片 36">
            <a:extLst>
              <a:ext uri="{FF2B5EF4-FFF2-40B4-BE49-F238E27FC236}">
                <a16:creationId xmlns:a16="http://schemas.microsoft.com/office/drawing/2014/main" id="{3CB8D8A4-82C6-F7DB-3CAA-9EEFD93C34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58392" y="275513"/>
            <a:ext cx="3186691" cy="486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1282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1">
            <a:extLst>
              <a:ext uri="{FF2B5EF4-FFF2-40B4-BE49-F238E27FC236}">
                <a16:creationId xmlns:a16="http://schemas.microsoft.com/office/drawing/2014/main" id="{0AF711C2-A086-41F9-9765-941B836CF6D0}"/>
              </a:ext>
            </a:extLst>
          </p:cNvPr>
          <p:cNvSpPr txBox="1">
            <a:spLocks/>
          </p:cNvSpPr>
          <p:nvPr/>
        </p:nvSpPr>
        <p:spPr>
          <a:xfrm>
            <a:off x="526687" y="338487"/>
            <a:ext cx="1687875" cy="452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>
              <a:buClr>
                <a:srgbClr val="000000"/>
              </a:buClr>
              <a:buSzPts val="2800"/>
            </a:pPr>
            <a:r>
              <a:rPr lang="en-US" altLang="zh-CN" sz="2000" dirty="0">
                <a:solidFill>
                  <a:srgbClr val="0070C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"/>
              </a:rPr>
              <a:t>IMDB</a:t>
            </a:r>
            <a:r>
              <a:rPr lang="zh-CN" altLang="en-US" sz="2000" dirty="0">
                <a:solidFill>
                  <a:srgbClr val="0070C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"/>
              </a:rPr>
              <a:t>数据集</a:t>
            </a:r>
          </a:p>
        </p:txBody>
      </p:sp>
      <p:pic>
        <p:nvPicPr>
          <p:cNvPr id="1026" name="Picture 2" descr="Cover image">
            <a:extLst>
              <a:ext uri="{FF2B5EF4-FFF2-40B4-BE49-F238E27FC236}">
                <a16:creationId xmlns:a16="http://schemas.microsoft.com/office/drawing/2014/main" id="{93D08E8A-F08E-86B5-A816-FC242E33ED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699" y="2137876"/>
            <a:ext cx="6796087" cy="142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AE879382-FED8-3B76-6EF5-E1B4AEE988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9896" y="834424"/>
            <a:ext cx="3967417" cy="3818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6857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52"/>
          <p:cNvSpPr txBox="1">
            <a:spLocks noGrp="1"/>
          </p:cNvSpPr>
          <p:nvPr>
            <p:ph type="subTitle" idx="4294967295"/>
          </p:nvPr>
        </p:nvSpPr>
        <p:spPr>
          <a:xfrm>
            <a:off x="997525" y="1015867"/>
            <a:ext cx="7148947" cy="254172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altLang="zh-CN" sz="1400" b="1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400" b="1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numpy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400" b="1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400" b="1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np</a:t>
            </a:r>
            <a:endParaRPr lang="en-US" altLang="zh-CN" sz="1400" b="1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CN" sz="1400" b="1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400" b="1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tensorflow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400" b="1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400" b="1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tf</a:t>
            </a:r>
            <a:endParaRPr lang="en-US" altLang="zh-CN" sz="1400" b="1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CN" sz="1400" b="1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400" b="1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tensorflow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400" b="1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keras</a:t>
            </a:r>
            <a:endParaRPr lang="en-US" altLang="zh-CN" sz="1400" b="1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b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imdb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keras</a:t>
            </a:r>
            <a:r>
              <a:rPr lang="en-US" altLang="zh-CN" sz="1400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.datasets.imdb</a:t>
            </a:r>
            <a:endParaRPr lang="en-US" altLang="zh-CN" sz="1400" b="1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train_data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train_labels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 (</a:t>
            </a:r>
            <a:r>
              <a:rPr lang="en-US" altLang="zh-CN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test_data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test_labels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= </a:t>
            </a:r>
            <a:r>
              <a:rPr lang="en-US" altLang="zh-CN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imdb</a:t>
            </a:r>
            <a:r>
              <a:rPr lang="en-US" altLang="zh-CN" sz="1400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.load_data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num_words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400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10000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altLang="zh-CN" sz="1400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4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"Training entries: </a:t>
            </a:r>
            <a:r>
              <a:rPr lang="en-US" altLang="zh-CN" sz="14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{}</a:t>
            </a:r>
            <a:r>
              <a:rPr lang="en-US" altLang="zh-CN" sz="14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, labels: </a:t>
            </a:r>
            <a:r>
              <a:rPr lang="en-US" altLang="zh-CN" sz="14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{}</a:t>
            </a:r>
            <a:r>
              <a:rPr lang="en-US" altLang="zh-CN" sz="14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400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format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400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train_data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lang="en-US" altLang="zh-CN" sz="1400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train_labels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)))</a:t>
            </a:r>
          </a:p>
          <a:p>
            <a:pPr marL="0" indent="0">
              <a:buNone/>
            </a:pPr>
            <a:r>
              <a:rPr lang="en-US" altLang="zh-CN" sz="1400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train_data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zh-CN" sz="1400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</a:t>
            </a:r>
          </a:p>
          <a:p>
            <a:br>
              <a:rPr lang="en-US" altLang="zh-CN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endParaRPr lang="en-US" altLang="zh-CN" sz="2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CN" sz="1200" b="1" dirty="0">
                <a:solidFill>
                  <a:srgbClr val="D4D4D4"/>
                </a:solidFill>
                <a:latin typeface="Consolas" panose="020B0609020204030204" pitchFamily="49" charset="0"/>
              </a:rPr>
              <a:t>Training entries: 25000, labels: 25000</a:t>
            </a:r>
          </a:p>
          <a:p>
            <a:pPr marL="0" indent="0">
              <a:buNone/>
            </a:pPr>
            <a:r>
              <a:rPr lang="en-US" altLang="zh-CN" sz="1200" b="1" dirty="0">
                <a:solidFill>
                  <a:srgbClr val="D4D4D4"/>
                </a:solidFill>
                <a:latin typeface="Consolas" panose="020B0609020204030204" pitchFamily="49" charset="0"/>
              </a:rPr>
              <a:t>[1, 14, 22, 16, 43, 530, 973, 1622, 1385, 65, 458, 4468, 66 …]</a:t>
            </a:r>
            <a:endParaRPr lang="zh-CN" altLang="en-US" sz="1200" b="1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altLang="zh-CN" sz="1200" b="1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146050" indent="0">
              <a:buNone/>
            </a:pPr>
            <a:r>
              <a:rPr lang="en-US" altLang="zh-CN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       </a:t>
            </a:r>
            <a:endParaRPr lang="zh-CN" altLang="en-US" sz="1600" b="1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14" name="Google Shape;414;p52"/>
          <p:cNvSpPr txBox="1"/>
          <p:nvPr/>
        </p:nvSpPr>
        <p:spPr>
          <a:xfrm>
            <a:off x="997526" y="195753"/>
            <a:ext cx="7148947" cy="425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57150" rIns="57150" bIns="571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00" b="1" dirty="0">
                <a:solidFill>
                  <a:srgbClr val="F06292"/>
                </a:solidFill>
              </a:rPr>
              <a:t>#  </a:t>
            </a:r>
            <a:r>
              <a:rPr lang="zh-CN" altLang="en-US" sz="1800" b="1" dirty="0">
                <a:solidFill>
                  <a:schemeClr val="bg1"/>
                </a:solidFill>
              </a:rPr>
              <a:t>下载数据集</a:t>
            </a:r>
            <a:endParaRPr lang="en-US" altLang="zh-CN" sz="1800" b="1" dirty="0">
              <a:solidFill>
                <a:schemeClr val="bg1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4621031-B0DC-6F6A-4E29-52C9E14D6EFB}"/>
              </a:ext>
            </a:extLst>
          </p:cNvPr>
          <p:cNvSpPr txBox="1"/>
          <p:nvPr/>
        </p:nvSpPr>
        <p:spPr>
          <a:xfrm>
            <a:off x="997526" y="664739"/>
            <a:ext cx="67270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F06292"/>
                </a:solidFill>
              </a:rPr>
              <a:t>In</a:t>
            </a:r>
            <a:r>
              <a:rPr lang="en-US" altLang="zh-CN" sz="1400" b="1" dirty="0">
                <a:solidFill>
                  <a:srgbClr val="F06292"/>
                </a:solidFill>
              </a:rPr>
              <a:t>[1]:</a:t>
            </a:r>
            <a:endParaRPr lang="zh-CN" altLang="zh-CN" b="1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904D585E-C764-F386-4CC5-38B5238DC2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7E3BF17-AFD3-BCE8-60EE-D21525207761}"/>
              </a:ext>
            </a:extLst>
          </p:cNvPr>
          <p:cNvSpPr txBox="1"/>
          <p:nvPr/>
        </p:nvSpPr>
        <p:spPr>
          <a:xfrm>
            <a:off x="1043246" y="3712739"/>
            <a:ext cx="79063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1" dirty="0">
                <a:solidFill>
                  <a:srgbClr val="F06292"/>
                </a:solidFill>
              </a:rPr>
              <a:t>Out[1]:</a:t>
            </a:r>
            <a:endParaRPr lang="zh-CN" altLang="zh-CN" b="1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66524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52"/>
          <p:cNvSpPr txBox="1">
            <a:spLocks noGrp="1"/>
          </p:cNvSpPr>
          <p:nvPr>
            <p:ph type="subTitle" idx="4294967295"/>
          </p:nvPr>
        </p:nvSpPr>
        <p:spPr>
          <a:xfrm>
            <a:off x="997526" y="903657"/>
            <a:ext cx="7148947" cy="254172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altLang="zh-CN" sz="14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word_index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imdb</a:t>
            </a:r>
            <a:r>
              <a:rPr lang="en-US" altLang="zh-CN" sz="1400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.get_word_index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r>
              <a:rPr lang="en-US" altLang="zh-CN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word_index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{</a:t>
            </a:r>
            <a:r>
              <a:rPr lang="en-US" altLang="zh-CN" sz="14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:(</a:t>
            </a:r>
            <a:r>
              <a:rPr lang="en-US" altLang="zh-CN" sz="14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altLang="zh-CN" sz="1400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zh-CN" sz="1400" b="1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en-US" altLang="zh-CN" sz="1400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CN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400" b="1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word_index</a:t>
            </a:r>
            <a:r>
              <a:rPr lang="en-US" altLang="zh-CN" sz="1400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.items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()}</a:t>
            </a:r>
          </a:p>
          <a:p>
            <a:pPr marL="0" indent="0">
              <a:buNone/>
            </a:pPr>
            <a:r>
              <a:rPr lang="en-US" altLang="zh-CN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word_index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zh-CN" sz="14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"&lt;PAD&gt;"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US" altLang="zh-CN" sz="1400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endParaRPr lang="en-US" altLang="zh-CN" sz="1400" b="1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CN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word_index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zh-CN" sz="14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"&lt;START&gt;"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US" altLang="zh-CN" sz="1400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altLang="zh-CN" sz="1400" b="1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CN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word_index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zh-CN" sz="14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"&lt;UNK&gt;"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US" altLang="zh-CN" sz="1400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altLang="zh-CN" sz="1400" b="1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unknown</a:t>
            </a:r>
            <a:endParaRPr lang="en-US" altLang="zh-CN" sz="1400" b="1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CN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word_index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zh-CN" sz="14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"&lt;UNUSED&gt;"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US" altLang="zh-CN" sz="1400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endParaRPr lang="en-US" altLang="zh-CN" sz="1400" b="1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CN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reverse_word_index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400" b="1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dict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([(</a:t>
            </a:r>
            <a:r>
              <a:rPr lang="en-US" altLang="zh-CN" sz="14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4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key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zh-CN" sz="1400" b="1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zh-CN" sz="14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key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4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zh-CN" sz="1400" b="1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word_index</a:t>
            </a:r>
            <a:r>
              <a:rPr lang="en-US" altLang="zh-CN" sz="1400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400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items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()])</a:t>
            </a:r>
          </a:p>
          <a:p>
            <a:pPr marL="0" indent="0">
              <a:buNone/>
            </a:pPr>
            <a:r>
              <a:rPr lang="en-US" altLang="zh-CN" sz="14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400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decode_review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4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pPr marL="0" indent="0">
              <a:buNone/>
            </a:pP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400" b="1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4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 '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400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join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altLang="zh-CN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reverse_word_index</a:t>
            </a:r>
            <a:r>
              <a:rPr lang="en-US" altLang="zh-CN" sz="1400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400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4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'?'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zh-CN" sz="1400" b="1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400" b="1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4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</a:t>
            </a:r>
          </a:p>
          <a:p>
            <a:pPr marL="0" indent="0">
              <a:buNone/>
            </a:pPr>
            <a:r>
              <a:rPr lang="en-US" altLang="zh-CN" sz="1400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decode_review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train_data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zh-CN" sz="1400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</a:t>
            </a:r>
          </a:p>
          <a:p>
            <a:pPr marL="0" indent="0">
              <a:buNone/>
            </a:pPr>
            <a:b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endParaRPr lang="en-US" altLang="zh-CN" sz="1400" b="1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CN" sz="1200" b="1" dirty="0">
                <a:solidFill>
                  <a:srgbClr val="D4D4D4"/>
                </a:solidFill>
                <a:latin typeface="Consolas" panose="020B0609020204030204" pitchFamily="49" charset="0"/>
              </a:rPr>
              <a:t>'&lt;START&gt; this film was just brilliant casting location scenery story direction everyone's really suited the part they played and you could just imagine being there Robert …</a:t>
            </a:r>
            <a:endParaRPr lang="en-US" altLang="zh-CN" sz="1200" b="1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146050" indent="0">
              <a:buNone/>
            </a:pPr>
            <a:r>
              <a:rPr lang="en-US" altLang="zh-CN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       </a:t>
            </a:r>
            <a:endParaRPr lang="zh-CN" altLang="en-US" sz="1600" b="1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14" name="Google Shape;414;p52"/>
          <p:cNvSpPr txBox="1"/>
          <p:nvPr/>
        </p:nvSpPr>
        <p:spPr>
          <a:xfrm>
            <a:off x="997526" y="195753"/>
            <a:ext cx="7148947" cy="425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57150" rIns="57150" bIns="571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00" b="1" dirty="0">
                <a:solidFill>
                  <a:srgbClr val="F06292"/>
                </a:solidFill>
              </a:rPr>
              <a:t>#  </a:t>
            </a:r>
            <a:r>
              <a:rPr lang="zh-CN" altLang="en-US" sz="1800" b="1" dirty="0">
                <a:solidFill>
                  <a:schemeClr val="bg1"/>
                </a:solidFill>
              </a:rPr>
              <a:t>将评论解码为英文单词</a:t>
            </a:r>
            <a:endParaRPr lang="en-US" altLang="zh-CN" sz="1800" b="1" dirty="0">
              <a:solidFill>
                <a:schemeClr val="bg1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4621031-B0DC-6F6A-4E29-52C9E14D6EFB}"/>
              </a:ext>
            </a:extLst>
          </p:cNvPr>
          <p:cNvSpPr txBox="1"/>
          <p:nvPr/>
        </p:nvSpPr>
        <p:spPr>
          <a:xfrm>
            <a:off x="997526" y="664739"/>
            <a:ext cx="67270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F06292"/>
                </a:solidFill>
              </a:rPr>
              <a:t>In</a:t>
            </a:r>
            <a:r>
              <a:rPr lang="en-US" altLang="zh-CN" sz="1400" b="1" dirty="0">
                <a:solidFill>
                  <a:srgbClr val="F06292"/>
                </a:solidFill>
              </a:rPr>
              <a:t>[2]:</a:t>
            </a:r>
            <a:endParaRPr lang="zh-CN" altLang="zh-CN" b="1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904D585E-C764-F386-4CC5-38B5238DC2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7E3BF17-AFD3-BCE8-60EE-D21525207761}"/>
              </a:ext>
            </a:extLst>
          </p:cNvPr>
          <p:cNvSpPr txBox="1"/>
          <p:nvPr/>
        </p:nvSpPr>
        <p:spPr>
          <a:xfrm>
            <a:off x="997526" y="3727648"/>
            <a:ext cx="79063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1" dirty="0">
                <a:solidFill>
                  <a:srgbClr val="F06292"/>
                </a:solidFill>
              </a:rPr>
              <a:t>Out[2]:</a:t>
            </a:r>
            <a:endParaRPr lang="zh-CN" altLang="zh-CN" b="1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78502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52"/>
          <p:cNvSpPr txBox="1">
            <a:spLocks noGrp="1"/>
          </p:cNvSpPr>
          <p:nvPr>
            <p:ph type="subTitle" idx="4294967295"/>
          </p:nvPr>
        </p:nvSpPr>
        <p:spPr>
          <a:xfrm>
            <a:off x="997526" y="903657"/>
            <a:ext cx="7148947" cy="254172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altLang="zh-CN" sz="1400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4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'Maximum review length: </a:t>
            </a:r>
            <a:r>
              <a:rPr lang="en-US" altLang="zh-CN" sz="14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{}</a:t>
            </a:r>
            <a:r>
              <a:rPr lang="en-US" altLang="zh-CN" sz="14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400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format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altLang="zh-CN" sz="1400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400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max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zh-CN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train_data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zh-CN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test_data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lang="en-US" altLang="zh-CN" sz="14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key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400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))))</a:t>
            </a:r>
          </a:p>
          <a:p>
            <a:pPr marL="0" indent="0">
              <a:buNone/>
            </a:pPr>
            <a:r>
              <a:rPr lang="en-US" altLang="zh-CN" sz="1400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4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'Minimum review length: </a:t>
            </a:r>
            <a:r>
              <a:rPr lang="en-US" altLang="zh-CN" sz="14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{}</a:t>
            </a:r>
            <a:r>
              <a:rPr lang="en-US" altLang="zh-CN" sz="14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400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format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altLang="zh-CN" sz="1400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400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min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zh-CN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train_data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zh-CN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test_data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lang="en-US" altLang="zh-CN" sz="14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key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400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))))</a:t>
            </a:r>
          </a:p>
          <a:p>
            <a:pPr marL="0" indent="0">
              <a:buNone/>
            </a:pPr>
            <a:b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max_words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400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500</a:t>
            </a:r>
            <a:endParaRPr lang="en-US" altLang="zh-CN" sz="1400" b="1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CN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x_train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keras</a:t>
            </a:r>
            <a:r>
              <a:rPr lang="en-US" altLang="zh-CN" sz="1400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.preprocessing.sequence.pad_sequences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train_data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maxlen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max_words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altLang="zh-CN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x_test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keras</a:t>
            </a:r>
            <a:r>
              <a:rPr lang="en-US" altLang="zh-CN" sz="1400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.preprocessing.sequence.pad_sequences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test_data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maxlen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max_words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b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endParaRPr lang="en-US" altLang="zh-CN" sz="1400" b="1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altLang="zh-CN" sz="1200" b="1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CN" sz="1200" b="1" dirty="0">
                <a:solidFill>
                  <a:srgbClr val="D4D4D4"/>
                </a:solidFill>
                <a:latin typeface="Consolas" panose="020B0609020204030204" pitchFamily="49" charset="0"/>
              </a:rPr>
              <a:t>Maximum review length: 2697</a:t>
            </a:r>
          </a:p>
          <a:p>
            <a:pPr marL="0" indent="0">
              <a:buNone/>
            </a:pPr>
            <a:r>
              <a:rPr lang="en-US" altLang="zh-CN" sz="1200" b="1" dirty="0">
                <a:solidFill>
                  <a:srgbClr val="D4D4D4"/>
                </a:solidFill>
                <a:latin typeface="Consolas" panose="020B0609020204030204" pitchFamily="49" charset="0"/>
              </a:rPr>
              <a:t>Minimum review length: 70</a:t>
            </a:r>
            <a:r>
              <a:rPr lang="en-US" altLang="zh-CN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       </a:t>
            </a:r>
            <a:endParaRPr lang="zh-CN" altLang="en-US" sz="1600" b="1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14" name="Google Shape;414;p52"/>
          <p:cNvSpPr txBox="1"/>
          <p:nvPr/>
        </p:nvSpPr>
        <p:spPr>
          <a:xfrm>
            <a:off x="997526" y="195753"/>
            <a:ext cx="7148947" cy="425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57150" rIns="57150" bIns="571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00" b="1" dirty="0">
                <a:solidFill>
                  <a:srgbClr val="F06292"/>
                </a:solidFill>
              </a:rPr>
              <a:t>#  </a:t>
            </a:r>
            <a:r>
              <a:rPr lang="zh-CN" altLang="en-US" sz="1800" b="1" dirty="0">
                <a:solidFill>
                  <a:schemeClr val="bg1"/>
                </a:solidFill>
              </a:rPr>
              <a:t>预处理</a:t>
            </a:r>
            <a:endParaRPr lang="en-US" altLang="zh-CN" sz="1800" b="1" dirty="0">
              <a:solidFill>
                <a:schemeClr val="bg1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4621031-B0DC-6F6A-4E29-52C9E14D6EFB}"/>
              </a:ext>
            </a:extLst>
          </p:cNvPr>
          <p:cNvSpPr txBox="1"/>
          <p:nvPr/>
        </p:nvSpPr>
        <p:spPr>
          <a:xfrm>
            <a:off x="997526" y="664739"/>
            <a:ext cx="67270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F06292"/>
                </a:solidFill>
              </a:rPr>
              <a:t>In</a:t>
            </a:r>
            <a:r>
              <a:rPr lang="en-US" altLang="zh-CN" sz="1400" b="1" dirty="0">
                <a:solidFill>
                  <a:srgbClr val="F06292"/>
                </a:solidFill>
              </a:rPr>
              <a:t>[3]:</a:t>
            </a:r>
            <a:endParaRPr lang="zh-CN" altLang="zh-CN" b="1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904D585E-C764-F386-4CC5-38B5238DC2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7E3BF17-AFD3-BCE8-60EE-D21525207761}"/>
              </a:ext>
            </a:extLst>
          </p:cNvPr>
          <p:cNvSpPr txBox="1"/>
          <p:nvPr/>
        </p:nvSpPr>
        <p:spPr>
          <a:xfrm>
            <a:off x="997526" y="3727648"/>
            <a:ext cx="79063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1" dirty="0">
                <a:solidFill>
                  <a:srgbClr val="F06292"/>
                </a:solidFill>
              </a:rPr>
              <a:t>Out[3]:</a:t>
            </a:r>
            <a:endParaRPr lang="zh-CN" altLang="zh-CN" b="1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70736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7"/>
          <p:cNvSpPr txBox="1">
            <a:spLocks noGrp="1"/>
          </p:cNvSpPr>
          <p:nvPr>
            <p:ph type="title" idx="4294967295"/>
          </p:nvPr>
        </p:nvSpPr>
        <p:spPr>
          <a:xfrm>
            <a:off x="377562" y="198176"/>
            <a:ext cx="1736777" cy="63976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>
                <a:solidFill>
                  <a:schemeClr val="accent5"/>
                </a:solidFill>
              </a:rPr>
              <a:t> </a:t>
            </a:r>
            <a:r>
              <a:rPr lang="zh-CN" altLang="en-US" dirty="0">
                <a:solidFill>
                  <a:schemeClr val="accent5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项目目标</a:t>
            </a:r>
            <a:endParaRPr dirty="0">
              <a:solidFill>
                <a:schemeClr val="accent5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4" name="Google Shape;231;p27">
            <a:extLst>
              <a:ext uri="{FF2B5EF4-FFF2-40B4-BE49-F238E27FC236}">
                <a16:creationId xmlns:a16="http://schemas.microsoft.com/office/drawing/2014/main" id="{13E3079E-BBF3-46AA-B778-ACDBA587C03B}"/>
              </a:ext>
            </a:extLst>
          </p:cNvPr>
          <p:cNvSpPr txBox="1"/>
          <p:nvPr/>
        </p:nvSpPr>
        <p:spPr>
          <a:xfrm>
            <a:off x="4976710" y="1217010"/>
            <a:ext cx="4072042" cy="27094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Font typeface="Arial"/>
              <a:buNone/>
            </a:pPr>
            <a:r>
              <a:rPr lang="zh-CN" altLang="en-US" sz="2000" b="1" dirty="0">
                <a:latin typeface="微软雅黑 Light" panose="020B0502040204020203" pitchFamily="34" charset="-122"/>
                <a:ea typeface="微软雅黑 Light" panose="020B0502040204020203" pitchFamily="34" charset="-122"/>
                <a:sym typeface="Raleway Light"/>
              </a:rPr>
              <a:t>能力目标</a:t>
            </a:r>
            <a:endParaRPr sz="2000" b="1" dirty="0">
              <a:latin typeface="微软雅黑 Light" panose="020B0502040204020203" pitchFamily="34" charset="-122"/>
              <a:ea typeface="微软雅黑 Light" panose="020B0502040204020203" pitchFamily="34" charset="-122"/>
              <a:sym typeface="Raleway Light"/>
            </a:endParaRPr>
          </a:p>
          <a:p>
            <a:pPr marL="4572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SzPts val="1800"/>
              <a:buFont typeface="Arial" panose="020B0604020202020204" pitchFamily="34" charset="0"/>
              <a:buChar char="●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</a:pPr>
            <a:r>
              <a:rPr lang="zh-CN" altLang="zh-CN" sz="1600" kern="1200" dirty="0">
                <a:solidFill>
                  <a:srgbClr val="4D4D4D"/>
                </a:solidFill>
                <a:latin typeface="Raleway" pitchFamily="2" charset="0"/>
                <a:ea typeface="微软雅黑" panose="020B0503020204020204" pitchFamily="34" charset="-122"/>
                <a:cs typeface="+mn-cs"/>
              </a:rPr>
              <a:t>使用</a:t>
            </a:r>
            <a:r>
              <a:rPr lang="en-US" altLang="zh-CN" sz="1600" kern="1200" dirty="0" err="1">
                <a:solidFill>
                  <a:srgbClr val="4D4D4D"/>
                </a:solidFill>
                <a:latin typeface="Raleway" pitchFamily="2" charset="0"/>
                <a:ea typeface="微软雅黑" panose="020B0503020204020204" pitchFamily="34" charset="-122"/>
                <a:cs typeface="+mn-cs"/>
              </a:rPr>
              <a:t>Keras</a:t>
            </a:r>
            <a:r>
              <a:rPr lang="en-US" altLang="zh-CN" sz="1600" kern="1200" dirty="0">
                <a:solidFill>
                  <a:srgbClr val="4D4D4D"/>
                </a:solidFill>
                <a:latin typeface="Raleway" pitchFamily="2" charset="0"/>
                <a:ea typeface="微软雅黑" panose="020B0503020204020204" pitchFamily="34" charset="-122"/>
                <a:cs typeface="+mn-cs"/>
              </a:rPr>
              <a:t> API</a:t>
            </a:r>
            <a:r>
              <a:rPr lang="zh-CN" altLang="zh-CN" sz="1600" kern="1200" dirty="0">
                <a:solidFill>
                  <a:srgbClr val="4D4D4D"/>
                </a:solidFill>
                <a:latin typeface="Raleway" pitchFamily="2" charset="0"/>
                <a:ea typeface="微软雅黑" panose="020B0503020204020204" pitchFamily="34" charset="-122"/>
                <a:cs typeface="+mn-cs"/>
              </a:rPr>
              <a:t>搭建</a:t>
            </a:r>
            <a:r>
              <a:rPr lang="en-US" altLang="zh-CN" sz="1600" kern="1200" dirty="0">
                <a:solidFill>
                  <a:srgbClr val="4D4D4D"/>
                </a:solidFill>
                <a:latin typeface="Raleway" pitchFamily="2" charset="0"/>
                <a:ea typeface="微软雅黑" panose="020B0503020204020204" pitchFamily="34" charset="-122"/>
                <a:cs typeface="+mn-cs"/>
              </a:rPr>
              <a:t>RNN</a:t>
            </a:r>
            <a:endParaRPr lang="zh-CN" altLang="zh-CN" sz="1600" kern="1200" dirty="0">
              <a:solidFill>
                <a:srgbClr val="4D4D4D"/>
              </a:solidFill>
              <a:latin typeface="Raleway" pitchFamily="2" charset="0"/>
              <a:ea typeface="微软雅黑" panose="020B0503020204020204" pitchFamily="34" charset="-122"/>
              <a:cs typeface="+mn-cs"/>
            </a:endParaRPr>
          </a:p>
          <a:p>
            <a:pPr marL="4572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SzPts val="1800"/>
              <a:buFont typeface="Arial" panose="020B0604020202020204" pitchFamily="34" charset="0"/>
              <a:buChar char="●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</a:pPr>
            <a:r>
              <a:rPr lang="zh-CN" altLang="zh-CN" sz="1600" kern="1200" dirty="0">
                <a:solidFill>
                  <a:srgbClr val="4D4D4D"/>
                </a:solidFill>
                <a:latin typeface="Raleway" pitchFamily="2" charset="0"/>
                <a:ea typeface="微软雅黑" panose="020B0503020204020204" pitchFamily="34" charset="-122"/>
                <a:cs typeface="+mn-cs"/>
              </a:rPr>
              <a:t>使用</a:t>
            </a:r>
            <a:r>
              <a:rPr lang="en-US" altLang="zh-CN" sz="1600" kern="1200" dirty="0" err="1">
                <a:solidFill>
                  <a:srgbClr val="4D4D4D"/>
                </a:solidFill>
                <a:latin typeface="Raleway" pitchFamily="2" charset="0"/>
                <a:ea typeface="微软雅黑" panose="020B0503020204020204" pitchFamily="34" charset="-122"/>
                <a:cs typeface="+mn-cs"/>
              </a:rPr>
              <a:t>Keras</a:t>
            </a:r>
            <a:r>
              <a:rPr lang="en-US" altLang="zh-CN" sz="1600" kern="1200" dirty="0">
                <a:solidFill>
                  <a:srgbClr val="4D4D4D"/>
                </a:solidFill>
                <a:latin typeface="Raleway" pitchFamily="2" charset="0"/>
                <a:ea typeface="微软雅黑" panose="020B0503020204020204" pitchFamily="34" charset="-122"/>
                <a:cs typeface="+mn-cs"/>
              </a:rPr>
              <a:t> API</a:t>
            </a:r>
            <a:r>
              <a:rPr lang="zh-CN" altLang="zh-CN" sz="1600" kern="1200" dirty="0">
                <a:solidFill>
                  <a:srgbClr val="4D4D4D"/>
                </a:solidFill>
                <a:latin typeface="Raleway" pitchFamily="2" charset="0"/>
                <a:ea typeface="微软雅黑" panose="020B0503020204020204" pitchFamily="34" charset="-122"/>
                <a:cs typeface="+mn-cs"/>
              </a:rPr>
              <a:t>搭建</a:t>
            </a:r>
            <a:r>
              <a:rPr lang="en-US" altLang="zh-CN" sz="1600" kern="1200" dirty="0">
                <a:solidFill>
                  <a:srgbClr val="4D4D4D"/>
                </a:solidFill>
                <a:latin typeface="Raleway" pitchFamily="2" charset="0"/>
                <a:ea typeface="微软雅黑" panose="020B0503020204020204" pitchFamily="34" charset="-122"/>
                <a:cs typeface="+mn-cs"/>
              </a:rPr>
              <a:t>LSTM</a:t>
            </a:r>
            <a:endParaRPr lang="zh-CN" altLang="zh-CN" sz="1600" kern="1200" dirty="0">
              <a:solidFill>
                <a:srgbClr val="4D4D4D"/>
              </a:solidFill>
              <a:latin typeface="Raleway" pitchFamily="2" charset="0"/>
              <a:ea typeface="微软雅黑" panose="020B0503020204020204" pitchFamily="34" charset="-122"/>
              <a:cs typeface="+mn-cs"/>
            </a:endParaRPr>
          </a:p>
          <a:p>
            <a:pPr marL="4572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SzPts val="1800"/>
              <a:buFont typeface="Arial" panose="020B0604020202020204" pitchFamily="34" charset="0"/>
              <a:buChar char="●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</a:pPr>
            <a:r>
              <a:rPr lang="zh-CN" altLang="zh-CN" sz="1600" kern="1200" dirty="0">
                <a:solidFill>
                  <a:srgbClr val="4D4D4D"/>
                </a:solidFill>
                <a:latin typeface="Raleway" pitchFamily="2" charset="0"/>
                <a:ea typeface="微软雅黑" panose="020B0503020204020204" pitchFamily="34" charset="-122"/>
                <a:cs typeface="+mn-cs"/>
              </a:rPr>
              <a:t>能构建文本数据集</a:t>
            </a:r>
            <a:endParaRPr lang="en-US" altLang="zh-CN" sz="1600" kern="1200" dirty="0">
              <a:solidFill>
                <a:srgbClr val="4D4D4D"/>
              </a:solidFill>
              <a:latin typeface="Raleway" pitchFamily="2" charset="0"/>
              <a:ea typeface="微软雅黑" panose="020B0503020204020204" pitchFamily="34" charset="-122"/>
              <a:cs typeface="+mn-cs"/>
            </a:endParaRPr>
          </a:p>
          <a:p>
            <a:pPr marL="4572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SzPts val="1800"/>
              <a:buFont typeface="Arial" panose="020B0604020202020204" pitchFamily="34" charset="0"/>
              <a:buChar char="●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</a:pPr>
            <a:r>
              <a:rPr lang="zh-CN" altLang="zh-CN" sz="1600" kern="1200" dirty="0">
                <a:solidFill>
                  <a:srgbClr val="4D4D4D"/>
                </a:solidFill>
                <a:latin typeface="Raleway" pitchFamily="2" charset="0"/>
                <a:ea typeface="微软雅黑" panose="020B0503020204020204" pitchFamily="34" charset="-122"/>
                <a:cs typeface="+mn-cs"/>
              </a:rPr>
              <a:t>熟练训练、评估模型</a:t>
            </a:r>
          </a:p>
        </p:txBody>
      </p:sp>
      <p:sp>
        <p:nvSpPr>
          <p:cNvPr id="2" name="Google Shape;231;p27">
            <a:extLst>
              <a:ext uri="{FF2B5EF4-FFF2-40B4-BE49-F238E27FC236}">
                <a16:creationId xmlns:a16="http://schemas.microsoft.com/office/drawing/2014/main" id="{8D1B4B94-1630-6A1D-9430-4B6521CD16DA}"/>
              </a:ext>
            </a:extLst>
          </p:cNvPr>
          <p:cNvSpPr txBox="1"/>
          <p:nvPr/>
        </p:nvSpPr>
        <p:spPr>
          <a:xfrm>
            <a:off x="649495" y="1217010"/>
            <a:ext cx="4165290" cy="2907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zh-CN" altLang="en-US" sz="2000" b="1" dirty="0">
                <a:latin typeface="微软雅黑 Light" panose="020B0502040204020203" pitchFamily="34" charset="-122"/>
                <a:ea typeface="微软雅黑 Light" panose="020B0502040204020203" pitchFamily="34" charset="-122"/>
                <a:sym typeface="Raleway Light"/>
              </a:rPr>
              <a:t>知识目标</a:t>
            </a:r>
            <a:endParaRPr sz="2000" b="1" dirty="0">
              <a:latin typeface="微软雅黑 Light" panose="020B0502040204020203" pitchFamily="34" charset="-122"/>
              <a:ea typeface="微软雅黑 Light" panose="020B0502040204020203" pitchFamily="34" charset="-122"/>
              <a:sym typeface="Raleway Light"/>
            </a:endParaRPr>
          </a:p>
          <a:p>
            <a:pPr marL="45720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SzPts val="1800"/>
              <a:buFont typeface="Arial" panose="020B0604020202020204" pitchFamily="34" charset="0"/>
              <a:buChar char="●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</a:pPr>
            <a:r>
              <a:rPr lang="zh-CN" altLang="zh-CN" sz="1600" kern="1200" dirty="0">
                <a:solidFill>
                  <a:srgbClr val="4D4D4D"/>
                </a:solidFill>
                <a:latin typeface="Raleway" pitchFamily="2" charset="0"/>
                <a:ea typeface="微软雅黑" panose="020B0503020204020204" pitchFamily="34" charset="-122"/>
                <a:cs typeface="+mn-cs"/>
              </a:rPr>
              <a:t>循环神经网络</a:t>
            </a:r>
            <a:r>
              <a:rPr lang="zh-CN" altLang="en-US" sz="1600" kern="1200" dirty="0">
                <a:solidFill>
                  <a:srgbClr val="4D4D4D"/>
                </a:solidFill>
                <a:latin typeface="Raleway" pitchFamily="2" charset="0"/>
                <a:ea typeface="微软雅黑" panose="020B0503020204020204" pitchFamily="34" charset="-122"/>
                <a:cs typeface="+mn-cs"/>
                <a:sym typeface="Raleway Light"/>
              </a:rPr>
              <a:t>的发展历史</a:t>
            </a:r>
            <a:endParaRPr lang="en-US" altLang="zh-CN" sz="1600" kern="1200" dirty="0">
              <a:solidFill>
                <a:srgbClr val="4D4D4D"/>
              </a:solidFill>
              <a:latin typeface="Raleway" pitchFamily="2" charset="0"/>
              <a:ea typeface="微软雅黑" panose="020B0503020204020204" pitchFamily="34" charset="-122"/>
              <a:cs typeface="+mn-cs"/>
              <a:sym typeface="Raleway Light"/>
            </a:endParaRPr>
          </a:p>
          <a:p>
            <a:pPr marL="45720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SzPts val="1800"/>
              <a:buFont typeface="Arial" panose="020B0604020202020204" pitchFamily="34" charset="0"/>
              <a:buChar char="●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</a:pPr>
            <a:r>
              <a:rPr lang="zh-CN" altLang="zh-CN" sz="1600" kern="1200" dirty="0">
                <a:solidFill>
                  <a:srgbClr val="4D4D4D"/>
                </a:solidFill>
                <a:latin typeface="Raleway" pitchFamily="2" charset="0"/>
                <a:ea typeface="微软雅黑" panose="020B0503020204020204" pitchFamily="34" charset="-122"/>
              </a:rPr>
              <a:t>循环神经网络</a:t>
            </a:r>
            <a:r>
              <a:rPr lang="zh-CN" altLang="en-US" sz="1600" kern="1200" dirty="0">
                <a:solidFill>
                  <a:srgbClr val="4D4D4D"/>
                </a:solidFill>
                <a:latin typeface="Raleway" pitchFamily="2" charset="0"/>
                <a:ea typeface="微软雅黑" panose="020B0503020204020204" pitchFamily="34" charset="-122"/>
                <a:sym typeface="Raleway Light"/>
              </a:rPr>
              <a:t>的</a:t>
            </a:r>
            <a:r>
              <a:rPr lang="zh-CN" altLang="zh-CN" sz="1600" kern="1200" dirty="0">
                <a:solidFill>
                  <a:srgbClr val="4D4D4D"/>
                </a:solidFill>
                <a:latin typeface="Raleway" pitchFamily="2" charset="0"/>
                <a:ea typeface="微软雅黑" panose="020B0503020204020204" pitchFamily="34" charset="-122"/>
              </a:rPr>
              <a:t>特点与</a:t>
            </a:r>
            <a:r>
              <a:rPr lang="zh-CN" altLang="en-US" sz="1600" kern="1200" dirty="0">
                <a:solidFill>
                  <a:srgbClr val="4D4D4D"/>
                </a:solidFill>
                <a:latin typeface="Raleway" pitchFamily="2" charset="0"/>
                <a:ea typeface="微软雅黑" panose="020B0503020204020204" pitchFamily="34" charset="-122"/>
              </a:rPr>
              <a:t>应用</a:t>
            </a:r>
            <a:endParaRPr lang="en-US" altLang="zh-CN" sz="1600" kern="1200" dirty="0">
              <a:solidFill>
                <a:srgbClr val="4D4D4D"/>
              </a:solidFill>
              <a:latin typeface="Raleway" pitchFamily="2" charset="0"/>
              <a:ea typeface="微软雅黑" panose="020B0503020204020204" pitchFamily="34" charset="-122"/>
            </a:endParaRPr>
          </a:p>
          <a:p>
            <a:pPr marL="45720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SzPts val="1800"/>
              <a:buFont typeface="Arial" panose="020B0604020202020204" pitchFamily="34" charset="0"/>
              <a:buChar char="●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</a:pPr>
            <a:r>
              <a:rPr lang="zh-CN" altLang="zh-CN" sz="1600" kern="1200" dirty="0">
                <a:solidFill>
                  <a:srgbClr val="4D4D4D"/>
                </a:solidFill>
                <a:latin typeface="Raleway" pitchFamily="2" charset="0"/>
                <a:ea typeface="微软雅黑" panose="020B0503020204020204" pitchFamily="34" charset="-122"/>
              </a:rPr>
              <a:t>循环神经网络的</a:t>
            </a:r>
            <a:r>
              <a:rPr lang="zh-CN" altLang="en-US" sz="1600" kern="1200" dirty="0">
                <a:solidFill>
                  <a:srgbClr val="4D4D4D"/>
                </a:solidFill>
                <a:latin typeface="Raleway" pitchFamily="2" charset="0"/>
                <a:ea typeface="微软雅黑" panose="020B0503020204020204" pitchFamily="34" charset="-122"/>
              </a:rPr>
              <a:t>结构</a:t>
            </a:r>
            <a:endParaRPr lang="en-US" altLang="zh-CN" sz="1600" kern="1200" dirty="0">
              <a:solidFill>
                <a:srgbClr val="4D4D4D"/>
              </a:solidFill>
              <a:latin typeface="Raleway" pitchFamily="2" charset="0"/>
              <a:ea typeface="微软雅黑" panose="020B0503020204020204" pitchFamily="34" charset="-122"/>
            </a:endParaRPr>
          </a:p>
          <a:p>
            <a:pPr marL="45720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SzPts val="1800"/>
              <a:buFont typeface="Arial" panose="020B0604020202020204" pitchFamily="34" charset="0"/>
              <a:buChar char="●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</a:pPr>
            <a:r>
              <a:rPr lang="zh-CN" altLang="zh-CN" sz="1600" kern="1200" dirty="0">
                <a:solidFill>
                  <a:srgbClr val="4D4D4D"/>
                </a:solidFill>
                <a:latin typeface="Raleway" pitchFamily="2" charset="0"/>
                <a:ea typeface="微软雅黑" panose="020B0503020204020204" pitchFamily="34" charset="-122"/>
              </a:rPr>
              <a:t>遗忘门</a:t>
            </a:r>
            <a:r>
              <a:rPr lang="zh-CN" altLang="en-US" sz="1600" kern="1200" dirty="0">
                <a:solidFill>
                  <a:srgbClr val="4D4D4D"/>
                </a:solidFill>
                <a:latin typeface="Raleway" pitchFamily="2" charset="0"/>
                <a:ea typeface="微软雅黑" panose="020B0503020204020204" pitchFamily="34" charset="-122"/>
              </a:rPr>
              <a:t>、</a:t>
            </a:r>
            <a:r>
              <a:rPr lang="zh-CN" altLang="zh-CN" sz="1600" kern="1200" dirty="0">
                <a:solidFill>
                  <a:srgbClr val="4D4D4D"/>
                </a:solidFill>
                <a:latin typeface="Raleway" pitchFamily="2" charset="0"/>
                <a:ea typeface="微软雅黑" panose="020B0503020204020204" pitchFamily="34" charset="-122"/>
              </a:rPr>
              <a:t>记忆门</a:t>
            </a:r>
            <a:r>
              <a:rPr lang="zh-CN" altLang="en-US" sz="1600" kern="1200" dirty="0">
                <a:solidFill>
                  <a:srgbClr val="4D4D4D"/>
                </a:solidFill>
                <a:latin typeface="Raleway" pitchFamily="2" charset="0"/>
                <a:ea typeface="微软雅黑" panose="020B0503020204020204" pitchFamily="34" charset="-122"/>
              </a:rPr>
              <a:t>、</a:t>
            </a:r>
            <a:r>
              <a:rPr lang="zh-CN" altLang="zh-CN" sz="1600" kern="1200" dirty="0">
                <a:solidFill>
                  <a:srgbClr val="4D4D4D"/>
                </a:solidFill>
                <a:latin typeface="Raleway" pitchFamily="2" charset="0"/>
                <a:ea typeface="微软雅黑" panose="020B0503020204020204" pitchFamily="34" charset="-122"/>
              </a:rPr>
              <a:t>输出门</a:t>
            </a:r>
            <a:r>
              <a:rPr lang="zh-CN" altLang="en-US" sz="1600" kern="1200" dirty="0">
                <a:solidFill>
                  <a:srgbClr val="4D4D4D"/>
                </a:solidFill>
                <a:latin typeface="Raleway" pitchFamily="2" charset="0"/>
                <a:ea typeface="微软雅黑" panose="020B0503020204020204" pitchFamily="34" charset="-122"/>
              </a:rPr>
              <a:t>的</a:t>
            </a:r>
            <a:r>
              <a:rPr lang="zh-CN" altLang="en-US" sz="1600" kern="1200" dirty="0">
                <a:solidFill>
                  <a:srgbClr val="4D4D4D"/>
                </a:solidFill>
                <a:latin typeface="Raleway" pitchFamily="2" charset="0"/>
                <a:ea typeface="微软雅黑" panose="020B0503020204020204" pitchFamily="34" charset="-122"/>
                <a:sym typeface="Raleway Light"/>
              </a:rPr>
              <a:t>结构与作用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52"/>
          <p:cNvSpPr txBox="1">
            <a:spLocks noGrp="1"/>
          </p:cNvSpPr>
          <p:nvPr>
            <p:ph type="subTitle" idx="4294967295"/>
          </p:nvPr>
        </p:nvSpPr>
        <p:spPr>
          <a:xfrm>
            <a:off x="997526" y="903657"/>
            <a:ext cx="7148947" cy="254172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altLang="zh-CN" sz="14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vocabulary_size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400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10000</a:t>
            </a:r>
            <a:endParaRPr lang="en-US" altLang="zh-CN" sz="1400" b="1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CN" sz="14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400" b="1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tf</a:t>
            </a:r>
            <a:r>
              <a:rPr lang="en-US" altLang="zh-CN" sz="1400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keras</a:t>
            </a:r>
            <a:r>
              <a:rPr lang="en-US" altLang="zh-CN" sz="1400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.Sequential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([</a:t>
            </a:r>
          </a:p>
          <a:p>
            <a:pPr marL="0" indent="0">
              <a:buNone/>
            </a:pP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400" b="1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tf</a:t>
            </a:r>
            <a:r>
              <a:rPr lang="en-US" altLang="zh-CN" sz="1400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keras</a:t>
            </a:r>
            <a:r>
              <a:rPr lang="en-US" altLang="zh-CN" sz="1400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.layers.Embedding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vocabulary_size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400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pPr marL="0" indent="0">
              <a:buNone/>
            </a:pP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400" b="1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tf</a:t>
            </a:r>
            <a:r>
              <a:rPr lang="en-US" altLang="zh-CN" sz="1400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keras</a:t>
            </a:r>
            <a:r>
              <a:rPr lang="en-US" altLang="zh-CN" sz="1400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.layers.SimpleRNN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400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64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CN" sz="14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return_sequences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4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pPr marL="0" indent="0">
              <a:buNone/>
            </a:pP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400" b="1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tf</a:t>
            </a:r>
            <a:r>
              <a:rPr lang="en-US" altLang="zh-CN" sz="1400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keras</a:t>
            </a:r>
            <a:r>
              <a:rPr lang="en-US" altLang="zh-CN" sz="1400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.layers.SimpleRNN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400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64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pPr marL="0" indent="0">
              <a:buNone/>
            </a:pP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400" b="1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tf</a:t>
            </a:r>
            <a:r>
              <a:rPr lang="en-US" altLang="zh-CN" sz="1400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keras</a:t>
            </a:r>
            <a:r>
              <a:rPr lang="en-US" altLang="zh-CN" sz="1400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.layers.Dense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400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</a:t>
            </a:r>
          </a:p>
          <a:p>
            <a:pPr marL="0" indent="0">
              <a:buNone/>
            </a:pPr>
            <a:r>
              <a:rPr lang="en-US" altLang="zh-CN" sz="1400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altLang="zh-CN" sz="1400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.summary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</a:t>
            </a:r>
          </a:p>
          <a:p>
            <a:pPr marL="0" indent="0">
              <a:buNone/>
            </a:pPr>
            <a:endParaRPr lang="en-US" altLang="zh-CN" sz="1400" b="1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altLang="zh-CN" sz="1400" b="1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altLang="zh-CN" sz="1400" b="1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…</a:t>
            </a:r>
          </a:p>
          <a:p>
            <a:pPr marL="0" indent="0">
              <a:buNone/>
            </a:pP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Total params: 1,018,881</a:t>
            </a:r>
          </a:p>
          <a:p>
            <a:pPr marL="0" indent="0">
              <a:buNone/>
            </a:pP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Trainable params: 1,018,881</a:t>
            </a:r>
          </a:p>
          <a:p>
            <a:pPr marL="0" indent="0">
              <a:buNone/>
            </a:pP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Non-trainable params: 0</a:t>
            </a:r>
          </a:p>
          <a:p>
            <a:pPr marL="0" indent="0">
              <a:buNone/>
            </a:pPr>
            <a:endParaRPr lang="en-US" altLang="zh-CN" sz="1400" b="1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b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endParaRPr lang="en-US" altLang="zh-CN" sz="1400" b="1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14" name="Google Shape;414;p52"/>
          <p:cNvSpPr txBox="1"/>
          <p:nvPr/>
        </p:nvSpPr>
        <p:spPr>
          <a:xfrm>
            <a:off x="997526" y="195753"/>
            <a:ext cx="7148947" cy="425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57150" rIns="57150" bIns="571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00" b="1" dirty="0">
                <a:solidFill>
                  <a:srgbClr val="F06292"/>
                </a:solidFill>
              </a:rPr>
              <a:t>#  </a:t>
            </a:r>
            <a:r>
              <a:rPr lang="zh-CN" altLang="en-US" sz="1800" b="1" dirty="0">
                <a:solidFill>
                  <a:schemeClr val="bg1"/>
                </a:solidFill>
              </a:rPr>
              <a:t>构建模型</a:t>
            </a:r>
            <a:endParaRPr lang="en-US" altLang="zh-CN" sz="1800" b="1" dirty="0">
              <a:solidFill>
                <a:schemeClr val="bg1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4621031-B0DC-6F6A-4E29-52C9E14D6EFB}"/>
              </a:ext>
            </a:extLst>
          </p:cNvPr>
          <p:cNvSpPr txBox="1"/>
          <p:nvPr/>
        </p:nvSpPr>
        <p:spPr>
          <a:xfrm>
            <a:off x="997526" y="664739"/>
            <a:ext cx="67270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F06292"/>
                </a:solidFill>
              </a:rPr>
              <a:t>In</a:t>
            </a:r>
            <a:r>
              <a:rPr lang="en-US" altLang="zh-CN" sz="1400" b="1" dirty="0">
                <a:solidFill>
                  <a:srgbClr val="F06292"/>
                </a:solidFill>
              </a:rPr>
              <a:t>[4]:</a:t>
            </a:r>
            <a:endParaRPr lang="zh-CN" altLang="zh-CN" b="1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904D585E-C764-F386-4CC5-38B5238DC2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B2D9BC4-282A-7320-0A6E-B57B80BB472F}"/>
              </a:ext>
            </a:extLst>
          </p:cNvPr>
          <p:cNvSpPr txBox="1"/>
          <p:nvPr/>
        </p:nvSpPr>
        <p:spPr>
          <a:xfrm>
            <a:off x="997526" y="3445378"/>
            <a:ext cx="79063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1" dirty="0">
                <a:solidFill>
                  <a:srgbClr val="F06292"/>
                </a:solidFill>
              </a:rPr>
              <a:t>Out[</a:t>
            </a:r>
            <a:r>
              <a:rPr lang="en-US" altLang="zh-CN" b="1" dirty="0">
                <a:solidFill>
                  <a:srgbClr val="F06292"/>
                </a:solidFill>
              </a:rPr>
              <a:t>4</a:t>
            </a:r>
            <a:r>
              <a:rPr lang="en-US" altLang="zh-CN" sz="1400" b="1" dirty="0">
                <a:solidFill>
                  <a:srgbClr val="F06292"/>
                </a:solidFill>
              </a:rPr>
              <a:t>]:</a:t>
            </a:r>
            <a:endParaRPr lang="zh-CN" altLang="zh-CN" b="1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5964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52"/>
          <p:cNvSpPr txBox="1">
            <a:spLocks noGrp="1"/>
          </p:cNvSpPr>
          <p:nvPr>
            <p:ph type="subTitle" idx="4294967295"/>
          </p:nvPr>
        </p:nvSpPr>
        <p:spPr>
          <a:xfrm>
            <a:off x="997526" y="903657"/>
            <a:ext cx="7427337" cy="379957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altLang="zh-CN" sz="14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.compile(</a:t>
            </a:r>
            <a:r>
              <a:rPr lang="en-US" altLang="zh-CN" sz="14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loss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400" b="1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tf</a:t>
            </a:r>
            <a:r>
              <a:rPr lang="en-US" altLang="zh-CN" sz="1400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keras</a:t>
            </a:r>
            <a:r>
              <a:rPr lang="en-US" altLang="zh-CN" sz="1400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.losses.BinaryCrossentropy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from_logits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4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pPr marL="0" indent="0">
              <a:buNone/>
            </a:pP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</a:t>
            </a:r>
            <a:r>
              <a:rPr lang="en-US" altLang="zh-CN" sz="14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optimizer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400" b="1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tf</a:t>
            </a:r>
            <a:r>
              <a:rPr lang="en-US" altLang="zh-CN" sz="1400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keras</a:t>
            </a:r>
            <a:r>
              <a:rPr lang="en-US" altLang="zh-CN" sz="1400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.optimizers.Adam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400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1e-4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pPr marL="0" indent="0">
              <a:buNone/>
            </a:pP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</a:t>
            </a:r>
            <a:r>
              <a:rPr lang="en-US" altLang="zh-CN" sz="14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metrics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=[</a:t>
            </a:r>
            <a:r>
              <a:rPr lang="en-US" altLang="zh-CN" sz="14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'accuracy'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</a:t>
            </a:r>
          </a:p>
          <a:p>
            <a:pPr marL="0" indent="0">
              <a:buNone/>
            </a:pPr>
            <a:b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14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history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altLang="zh-CN" sz="1400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.fit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x_train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train_labels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validation_split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400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0.2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400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64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4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epochs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400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endParaRPr lang="en-US" altLang="zh-CN" sz="1400" b="1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altLang="zh-CN" sz="1400" b="1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altLang="zh-CN" sz="1400" b="1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…</a:t>
            </a:r>
          </a:p>
          <a:p>
            <a:pPr marL="0" indent="0">
              <a:buNone/>
            </a:pPr>
            <a:r>
              <a:rPr lang="en-US" altLang="zh-CN" sz="105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Epoch 19/20</a:t>
            </a:r>
          </a:p>
          <a:p>
            <a:pPr marL="0" indent="0">
              <a:buNone/>
            </a:pPr>
            <a:r>
              <a:rPr lang="en-US" altLang="zh-CN" sz="105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313/313 [==============================] - 138s 440ms/step - loss: 0.0013 - accuracy: 0.9999 - </a:t>
            </a:r>
            <a:r>
              <a:rPr lang="en-US" altLang="zh-CN" sz="1050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val_loss</a:t>
            </a:r>
            <a:r>
              <a:rPr lang="en-US" altLang="zh-CN" sz="105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0.7395 - </a:t>
            </a:r>
            <a:r>
              <a:rPr lang="en-US" altLang="zh-CN" sz="1050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val_accuracy</a:t>
            </a:r>
            <a:r>
              <a:rPr lang="en-US" altLang="zh-CN" sz="105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0.8626</a:t>
            </a:r>
          </a:p>
          <a:p>
            <a:pPr marL="0" indent="0">
              <a:buNone/>
            </a:pPr>
            <a:r>
              <a:rPr lang="en-US" altLang="zh-CN" sz="105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Epoch 20/20</a:t>
            </a:r>
          </a:p>
          <a:p>
            <a:pPr marL="0" indent="0">
              <a:buNone/>
            </a:pPr>
            <a:r>
              <a:rPr lang="en-US" altLang="zh-CN" sz="105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313/313 [==============================] - 134s 429ms/step - loss: 8.2593e-04 - accuracy: 0.9999 - </a:t>
            </a:r>
            <a:r>
              <a:rPr lang="en-US" altLang="zh-CN" sz="1050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val_loss</a:t>
            </a:r>
            <a:r>
              <a:rPr lang="en-US" altLang="zh-CN" sz="105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0.7883 - </a:t>
            </a:r>
            <a:r>
              <a:rPr lang="en-US" altLang="zh-CN" sz="1050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val_accuracy</a:t>
            </a:r>
            <a:r>
              <a:rPr lang="en-US" altLang="zh-CN" sz="105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0.8614</a:t>
            </a:r>
          </a:p>
          <a:p>
            <a:pPr marL="0" indent="0">
              <a:buNone/>
            </a:pPr>
            <a:b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endParaRPr lang="en-US" altLang="zh-CN" sz="1400" b="1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14" name="Google Shape;414;p52"/>
          <p:cNvSpPr txBox="1"/>
          <p:nvPr/>
        </p:nvSpPr>
        <p:spPr>
          <a:xfrm>
            <a:off x="997526" y="195753"/>
            <a:ext cx="7148947" cy="425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57150" rIns="57150" bIns="571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00" b="1" dirty="0">
                <a:solidFill>
                  <a:srgbClr val="F06292"/>
                </a:solidFill>
              </a:rPr>
              <a:t>#  </a:t>
            </a:r>
            <a:r>
              <a:rPr lang="zh-CN" altLang="en-US" sz="1800" b="1" dirty="0">
                <a:solidFill>
                  <a:schemeClr val="bg1"/>
                </a:solidFill>
              </a:rPr>
              <a:t>编译与训练</a:t>
            </a:r>
            <a:endParaRPr lang="en-US" altLang="zh-CN" sz="1800" b="1" dirty="0">
              <a:solidFill>
                <a:schemeClr val="bg1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4621031-B0DC-6F6A-4E29-52C9E14D6EFB}"/>
              </a:ext>
            </a:extLst>
          </p:cNvPr>
          <p:cNvSpPr txBox="1"/>
          <p:nvPr/>
        </p:nvSpPr>
        <p:spPr>
          <a:xfrm>
            <a:off x="997526" y="664739"/>
            <a:ext cx="67270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F06292"/>
                </a:solidFill>
              </a:rPr>
              <a:t>In</a:t>
            </a:r>
            <a:r>
              <a:rPr lang="en-US" altLang="zh-CN" sz="1400" b="1" dirty="0">
                <a:solidFill>
                  <a:srgbClr val="F06292"/>
                </a:solidFill>
              </a:rPr>
              <a:t>[5]:</a:t>
            </a:r>
            <a:endParaRPr lang="zh-CN" altLang="zh-CN" b="1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904D585E-C764-F386-4CC5-38B5238DC2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B2D9BC4-282A-7320-0A6E-B57B80BB472F}"/>
              </a:ext>
            </a:extLst>
          </p:cNvPr>
          <p:cNvSpPr txBox="1"/>
          <p:nvPr/>
        </p:nvSpPr>
        <p:spPr>
          <a:xfrm>
            <a:off x="997526" y="2950078"/>
            <a:ext cx="79063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1" dirty="0">
                <a:solidFill>
                  <a:srgbClr val="F06292"/>
                </a:solidFill>
              </a:rPr>
              <a:t>Out[</a:t>
            </a:r>
            <a:r>
              <a:rPr lang="en-US" altLang="zh-CN" b="1" dirty="0">
                <a:solidFill>
                  <a:srgbClr val="F06292"/>
                </a:solidFill>
              </a:rPr>
              <a:t>5</a:t>
            </a:r>
            <a:r>
              <a:rPr lang="en-US" altLang="zh-CN" sz="1400" b="1" dirty="0">
                <a:solidFill>
                  <a:srgbClr val="F06292"/>
                </a:solidFill>
              </a:rPr>
              <a:t>]:</a:t>
            </a:r>
            <a:endParaRPr lang="zh-CN" altLang="zh-CN" b="1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00999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52"/>
          <p:cNvSpPr txBox="1">
            <a:spLocks noGrp="1"/>
          </p:cNvSpPr>
          <p:nvPr>
            <p:ph type="subTitle" idx="4294967295"/>
          </p:nvPr>
        </p:nvSpPr>
        <p:spPr>
          <a:xfrm>
            <a:off x="997526" y="903657"/>
            <a:ext cx="7148947" cy="254172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altLang="zh-CN" sz="14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test_loss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test_acc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altLang="zh-CN" sz="1400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.evaluate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x_test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test_labels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4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verbose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400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altLang="zh-CN" sz="1400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4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'Test Loss: </a:t>
            </a:r>
            <a:r>
              <a:rPr lang="en-US" altLang="zh-CN" sz="14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{}</a:t>
            </a:r>
            <a:r>
              <a:rPr lang="en-US" altLang="zh-CN" sz="14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400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format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test_loss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pPr marL="0" indent="0">
              <a:buNone/>
            </a:pPr>
            <a:r>
              <a:rPr lang="en-US" altLang="zh-CN" sz="1400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4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'Test Accuracy: </a:t>
            </a:r>
            <a:r>
              <a:rPr lang="en-US" altLang="zh-CN" sz="14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{}</a:t>
            </a:r>
            <a:r>
              <a:rPr lang="en-US" altLang="zh-CN" sz="14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400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format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test_acc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pPr marL="0" indent="0">
              <a:buNone/>
            </a:pPr>
            <a:b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14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400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plot_graphs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4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history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4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metric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pPr marL="0" indent="0">
              <a:buNone/>
            </a:pP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CN" sz="1400" b="1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plt</a:t>
            </a:r>
            <a:r>
              <a:rPr lang="en-US" altLang="zh-CN" sz="1400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400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plot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history</a:t>
            </a:r>
            <a:r>
              <a:rPr lang="en-US" altLang="zh-CN" sz="1400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.history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zh-CN" sz="14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metric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</a:t>
            </a:r>
          </a:p>
          <a:p>
            <a:pPr marL="0" indent="0">
              <a:buNone/>
            </a:pP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CN" sz="1400" b="1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plt</a:t>
            </a:r>
            <a:r>
              <a:rPr lang="en-US" altLang="zh-CN" sz="1400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400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plot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history</a:t>
            </a:r>
            <a:r>
              <a:rPr lang="en-US" altLang="zh-CN" sz="1400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.history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zh-CN" sz="14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zh-CN" sz="1400" b="1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lang="en-US" altLang="zh-CN" sz="14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_'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altLang="zh-CN" sz="14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metric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en-US" altLang="zh-CN" sz="14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''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CN" sz="1400" b="1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plt</a:t>
            </a:r>
            <a:r>
              <a:rPr lang="en-US" altLang="zh-CN" sz="1400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400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xlabel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4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"Epochs"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CN" sz="1400" b="1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plt</a:t>
            </a:r>
            <a:r>
              <a:rPr lang="en-US" altLang="zh-CN" sz="1400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400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ylabel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4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metric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CN" sz="1400" b="1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plt</a:t>
            </a:r>
            <a:r>
              <a:rPr lang="en-US" altLang="zh-CN" sz="1400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400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legend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altLang="zh-CN" sz="14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metric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4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zh-CN" sz="1400" b="1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lang="en-US" altLang="zh-CN" sz="14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_'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altLang="zh-CN" sz="14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metric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</a:t>
            </a:r>
          </a:p>
          <a:p>
            <a:pPr marL="0" indent="0">
              <a:buNone/>
            </a:pP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CN" sz="1400" b="1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plt</a:t>
            </a:r>
            <a:r>
              <a:rPr lang="en-US" altLang="zh-CN" sz="1400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400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show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b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1400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plot_graphs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history</a:t>
            </a:r>
            <a:r>
              <a:rPr lang="en-US" altLang="zh-CN" sz="1400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CN" sz="1400" b="1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'accuracy</a:t>
            </a:r>
            <a:r>
              <a:rPr lang="en-US" altLang="zh-CN" sz="14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altLang="zh-CN" sz="1400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plot_graphs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history</a:t>
            </a:r>
            <a:r>
              <a:rPr lang="en-US" altLang="zh-CN" sz="1400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CN" sz="1400" b="1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'loss</a:t>
            </a:r>
            <a:r>
              <a:rPr lang="en-US" altLang="zh-CN" sz="14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414" name="Google Shape;414;p52"/>
          <p:cNvSpPr txBox="1"/>
          <p:nvPr/>
        </p:nvSpPr>
        <p:spPr>
          <a:xfrm>
            <a:off x="997526" y="195753"/>
            <a:ext cx="7148947" cy="425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57150" rIns="57150" bIns="571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00" b="1" dirty="0">
                <a:solidFill>
                  <a:srgbClr val="F06292"/>
                </a:solidFill>
              </a:rPr>
              <a:t>#  </a:t>
            </a:r>
            <a:r>
              <a:rPr lang="zh-CN" altLang="en-US" sz="1800" b="1" dirty="0">
                <a:solidFill>
                  <a:schemeClr val="bg1"/>
                </a:solidFill>
              </a:rPr>
              <a:t>预测</a:t>
            </a:r>
            <a:endParaRPr lang="en-US" altLang="zh-CN" sz="1800" b="1" dirty="0">
              <a:solidFill>
                <a:schemeClr val="bg1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4621031-B0DC-6F6A-4E29-52C9E14D6EFB}"/>
              </a:ext>
            </a:extLst>
          </p:cNvPr>
          <p:cNvSpPr txBox="1"/>
          <p:nvPr/>
        </p:nvSpPr>
        <p:spPr>
          <a:xfrm>
            <a:off x="997526" y="664739"/>
            <a:ext cx="67270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F06292"/>
                </a:solidFill>
              </a:rPr>
              <a:t>In</a:t>
            </a:r>
            <a:r>
              <a:rPr lang="en-US" altLang="zh-CN" sz="1400" b="1" dirty="0">
                <a:solidFill>
                  <a:srgbClr val="F06292"/>
                </a:solidFill>
              </a:rPr>
              <a:t>[6]:</a:t>
            </a:r>
            <a:endParaRPr lang="zh-CN" altLang="zh-CN" b="1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904D585E-C764-F386-4CC5-38B5238DC2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1709FAC-86EA-5725-5081-FC994AAF44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8133" y="2676516"/>
            <a:ext cx="3145367" cy="2102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36398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69"/>
          <p:cNvSpPr txBox="1">
            <a:spLocks noGrp="1"/>
          </p:cNvSpPr>
          <p:nvPr>
            <p:ph type="title"/>
          </p:nvPr>
        </p:nvSpPr>
        <p:spPr>
          <a:xfrm>
            <a:off x="1992281" y="2032676"/>
            <a:ext cx="4599020" cy="79485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AI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诗人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- LSTM</a:t>
            </a:r>
            <a:endParaRPr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" name="Google Shape;394;p49">
            <a:extLst>
              <a:ext uri="{FF2B5EF4-FFF2-40B4-BE49-F238E27FC236}">
                <a16:creationId xmlns:a16="http://schemas.microsoft.com/office/drawing/2014/main" id="{1A45B772-3FA9-72AB-D887-A4B04152DA55}"/>
              </a:ext>
            </a:extLst>
          </p:cNvPr>
          <p:cNvSpPr txBox="1">
            <a:spLocks/>
          </p:cNvSpPr>
          <p:nvPr/>
        </p:nvSpPr>
        <p:spPr>
          <a:xfrm>
            <a:off x="588325" y="360907"/>
            <a:ext cx="1548401" cy="824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"/>
              <a:buNone/>
              <a:defRPr sz="36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"/>
              <a:buNone/>
              <a:defRPr sz="36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"/>
              <a:buNone/>
              <a:defRPr sz="36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"/>
              <a:buNone/>
              <a:defRPr sz="36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"/>
              <a:buNone/>
              <a:defRPr sz="36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"/>
              <a:buNone/>
              <a:defRPr sz="36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"/>
              <a:buNone/>
              <a:defRPr sz="36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"/>
              <a:buNone/>
              <a:defRPr sz="36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"/>
              <a:buNone/>
              <a:defRPr sz="36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zh-CN" altLang="en-US" dirty="0"/>
              <a:t>任务</a:t>
            </a:r>
            <a:r>
              <a:rPr lang="en-US" altLang="zh-CN" dirty="0"/>
              <a:t>3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664859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1">
            <a:extLst>
              <a:ext uri="{FF2B5EF4-FFF2-40B4-BE49-F238E27FC236}">
                <a16:creationId xmlns:a16="http://schemas.microsoft.com/office/drawing/2014/main" id="{69D6AADA-20B7-4D93-84F0-2F2363E10B54}"/>
              </a:ext>
            </a:extLst>
          </p:cNvPr>
          <p:cNvSpPr txBox="1">
            <a:spLocks/>
          </p:cNvSpPr>
          <p:nvPr/>
        </p:nvSpPr>
        <p:spPr>
          <a:xfrm>
            <a:off x="338539" y="255043"/>
            <a:ext cx="3133428" cy="457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zh-CN" altLang="en-US" sz="2000" dirty="0">
                <a:solidFill>
                  <a:srgbClr val="0070C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"/>
              </a:rPr>
              <a:t>输入门、忘记门和输出门</a:t>
            </a:r>
            <a:endParaRPr lang="zh-TW" altLang="en-US" sz="2000" dirty="0">
              <a:solidFill>
                <a:srgbClr val="0070C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Arial"/>
            </a:endParaRPr>
          </a:p>
        </p:txBody>
      </p: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B100C72F-3E42-9114-F17E-2893C056623A}"/>
              </a:ext>
            </a:extLst>
          </p:cNvPr>
          <p:cNvGrpSpPr/>
          <p:nvPr/>
        </p:nvGrpSpPr>
        <p:grpSpPr>
          <a:xfrm>
            <a:off x="1266826" y="1643063"/>
            <a:ext cx="6991349" cy="3114675"/>
            <a:chOff x="152401" y="1414463"/>
            <a:chExt cx="7327157" cy="3400425"/>
          </a:xfrm>
        </p:grpSpPr>
        <p:sp>
          <p:nvSpPr>
            <p:cNvPr id="2" name="Rounded Rectangle 182">
              <a:extLst>
                <a:ext uri="{FF2B5EF4-FFF2-40B4-BE49-F238E27FC236}">
                  <a16:creationId xmlns:a16="http://schemas.microsoft.com/office/drawing/2014/main" id="{A010AA15-D4F5-7004-05AF-9267D4351D0A}"/>
                </a:ext>
              </a:extLst>
            </p:cNvPr>
            <p:cNvSpPr/>
            <p:nvPr/>
          </p:nvSpPr>
          <p:spPr>
            <a:xfrm>
              <a:off x="1008529" y="1414463"/>
              <a:ext cx="6471029" cy="2783394"/>
            </a:xfrm>
            <a:prstGeom prst="roundRect">
              <a:avLst/>
            </a:prstGeom>
            <a:solidFill>
              <a:srgbClr val="F4F4F4"/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3" name="Oval 223">
              <a:extLst>
                <a:ext uri="{FF2B5EF4-FFF2-40B4-BE49-F238E27FC236}">
                  <a16:creationId xmlns:a16="http://schemas.microsoft.com/office/drawing/2014/main" id="{D4413782-8125-226F-B433-751B3C184E6D}"/>
                </a:ext>
              </a:extLst>
            </p:cNvPr>
            <p:cNvSpPr/>
            <p:nvPr/>
          </p:nvSpPr>
          <p:spPr>
            <a:xfrm>
              <a:off x="1772274" y="4273017"/>
              <a:ext cx="591991" cy="541871"/>
            </a:xfrm>
            <a:prstGeom prst="ellipse">
              <a:avLst/>
            </a:prstGeom>
            <a:solidFill>
              <a:srgbClr val="4D4543"/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X</a:t>
              </a:r>
              <a:r>
                <a:rPr lang="en-US" sz="1000" baseline="-25000" dirty="0"/>
                <a:t>t</a:t>
              </a:r>
            </a:p>
          </p:txBody>
        </p:sp>
        <p:sp>
          <p:nvSpPr>
            <p:cNvPr id="4" name="Rounded Rectangle 224">
              <a:extLst>
                <a:ext uri="{FF2B5EF4-FFF2-40B4-BE49-F238E27FC236}">
                  <a16:creationId xmlns:a16="http://schemas.microsoft.com/office/drawing/2014/main" id="{6F0BC2A4-F91E-E328-BBB1-75B8F6950172}"/>
                </a:ext>
              </a:extLst>
            </p:cNvPr>
            <p:cNvSpPr/>
            <p:nvPr/>
          </p:nvSpPr>
          <p:spPr>
            <a:xfrm>
              <a:off x="1596781" y="2995045"/>
              <a:ext cx="942975" cy="322208"/>
            </a:xfrm>
            <a:prstGeom prst="roundRect">
              <a:avLst/>
            </a:prstGeom>
            <a:solidFill>
              <a:srgbClr val="D9ECF2"/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l-GR" altLang="zh-CN" dirty="0">
                  <a:solidFill>
                    <a:srgbClr val="4D4543"/>
                  </a:solidFill>
                  <a:latin typeface="Lato" panose="020F0502020204030203" pitchFamily="34" charset="0"/>
                </a:rPr>
                <a:t>σ</a:t>
              </a:r>
              <a:endParaRPr lang="en-US" altLang="zh-CN" dirty="0">
                <a:solidFill>
                  <a:srgbClr val="4D4543"/>
                </a:solidFill>
                <a:latin typeface="Lato" panose="020F0502020204030203" pitchFamily="34" charset="0"/>
              </a:endParaRPr>
            </a:p>
          </p:txBody>
        </p:sp>
        <p:sp>
          <p:nvSpPr>
            <p:cNvPr id="5" name="Rounded Rectangle 225">
              <a:extLst>
                <a:ext uri="{FF2B5EF4-FFF2-40B4-BE49-F238E27FC236}">
                  <a16:creationId xmlns:a16="http://schemas.microsoft.com/office/drawing/2014/main" id="{CA29D21C-DFCF-1C83-780E-C64DCB874639}"/>
                </a:ext>
              </a:extLst>
            </p:cNvPr>
            <p:cNvSpPr/>
            <p:nvPr/>
          </p:nvSpPr>
          <p:spPr>
            <a:xfrm>
              <a:off x="3027500" y="2995045"/>
              <a:ext cx="942975" cy="322208"/>
            </a:xfrm>
            <a:prstGeom prst="roundRect">
              <a:avLst/>
            </a:prstGeom>
            <a:solidFill>
              <a:srgbClr val="D9ECF2"/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l-GR" altLang="zh-CN" dirty="0">
                  <a:solidFill>
                    <a:srgbClr val="4D4543"/>
                  </a:solidFill>
                  <a:latin typeface="Lato" panose="020F0502020204030203" pitchFamily="34" charset="0"/>
                </a:rPr>
                <a:t>σ</a:t>
              </a:r>
              <a:endParaRPr lang="en-US" altLang="zh-CN" dirty="0">
                <a:solidFill>
                  <a:srgbClr val="4D4543"/>
                </a:solidFill>
                <a:latin typeface="Lato" panose="020F0502020204030203" pitchFamily="34" charset="0"/>
              </a:endParaRPr>
            </a:p>
          </p:txBody>
        </p:sp>
        <p:sp>
          <p:nvSpPr>
            <p:cNvPr id="6" name="Rounded Rectangle 226">
              <a:extLst>
                <a:ext uri="{FF2B5EF4-FFF2-40B4-BE49-F238E27FC236}">
                  <a16:creationId xmlns:a16="http://schemas.microsoft.com/office/drawing/2014/main" id="{971AD174-8B82-4419-6627-90F7E1232AA4}"/>
                </a:ext>
              </a:extLst>
            </p:cNvPr>
            <p:cNvSpPr/>
            <p:nvPr/>
          </p:nvSpPr>
          <p:spPr>
            <a:xfrm>
              <a:off x="4115321" y="2995045"/>
              <a:ext cx="942975" cy="322209"/>
            </a:xfrm>
            <a:prstGeom prst="roundRect">
              <a:avLst/>
            </a:prstGeom>
            <a:solidFill>
              <a:srgbClr val="D9ECF2"/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4D4543"/>
                  </a:solidFill>
                  <a:latin typeface="Lato" panose="020F0502020204030203" pitchFamily="34" charset="0"/>
                </a:rPr>
                <a:t>tanh</a:t>
              </a:r>
            </a:p>
          </p:txBody>
        </p:sp>
        <p:sp>
          <p:nvSpPr>
            <p:cNvPr id="8" name="Rounded Rectangle 227">
              <a:extLst>
                <a:ext uri="{FF2B5EF4-FFF2-40B4-BE49-F238E27FC236}">
                  <a16:creationId xmlns:a16="http://schemas.microsoft.com/office/drawing/2014/main" id="{30A3620A-6DF4-591A-560F-7275AC3BA977}"/>
                </a:ext>
              </a:extLst>
            </p:cNvPr>
            <p:cNvSpPr/>
            <p:nvPr/>
          </p:nvSpPr>
          <p:spPr>
            <a:xfrm>
              <a:off x="5593103" y="2995045"/>
              <a:ext cx="942975" cy="322209"/>
            </a:xfrm>
            <a:prstGeom prst="roundRect">
              <a:avLst/>
            </a:prstGeom>
            <a:solidFill>
              <a:srgbClr val="D9ECF2"/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l-GR" altLang="zh-CN" dirty="0">
                  <a:solidFill>
                    <a:srgbClr val="4D4543"/>
                  </a:solidFill>
                  <a:latin typeface="Lato" panose="020F0502020204030203" pitchFamily="34" charset="0"/>
                </a:rPr>
                <a:t>σ</a:t>
              </a:r>
              <a:endParaRPr lang="en-US" altLang="zh-CN" dirty="0">
                <a:solidFill>
                  <a:srgbClr val="4D4543"/>
                </a:solidFill>
                <a:latin typeface="Lato" panose="020F0502020204030203" pitchFamily="34" charset="0"/>
              </a:endParaRPr>
            </a:p>
          </p:txBody>
        </p:sp>
        <p:sp>
          <p:nvSpPr>
            <p:cNvPr id="9" name="Oval 228">
              <a:extLst>
                <a:ext uri="{FF2B5EF4-FFF2-40B4-BE49-F238E27FC236}">
                  <a16:creationId xmlns:a16="http://schemas.microsoft.com/office/drawing/2014/main" id="{8D9340E0-D5DE-4606-9A1D-DBAD6A2F428D}"/>
                </a:ext>
              </a:extLst>
            </p:cNvPr>
            <p:cNvSpPr/>
            <p:nvPr/>
          </p:nvSpPr>
          <p:spPr>
            <a:xfrm>
              <a:off x="2196852" y="3549014"/>
              <a:ext cx="266043" cy="266043"/>
            </a:xfrm>
            <a:prstGeom prst="ellipse">
              <a:avLst/>
            </a:prstGeom>
            <a:solidFill>
              <a:srgbClr val="FF7C80"/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0</a:t>
              </a:r>
            </a:p>
          </p:txBody>
        </p:sp>
        <p:sp>
          <p:nvSpPr>
            <p:cNvPr id="10" name="Oval 229">
              <a:extLst>
                <a:ext uri="{FF2B5EF4-FFF2-40B4-BE49-F238E27FC236}">
                  <a16:creationId xmlns:a16="http://schemas.microsoft.com/office/drawing/2014/main" id="{7F56FBE1-87A5-A1E1-B4EE-EA18C3E82C80}"/>
                </a:ext>
              </a:extLst>
            </p:cNvPr>
            <p:cNvSpPr/>
            <p:nvPr/>
          </p:nvSpPr>
          <p:spPr>
            <a:xfrm>
              <a:off x="3627571" y="3549014"/>
              <a:ext cx="266043" cy="266043"/>
            </a:xfrm>
            <a:prstGeom prst="ellipse">
              <a:avLst/>
            </a:prstGeom>
            <a:solidFill>
              <a:srgbClr val="FF7C80"/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1</a:t>
              </a:r>
            </a:p>
          </p:txBody>
        </p:sp>
        <p:sp>
          <p:nvSpPr>
            <p:cNvPr id="11" name="Oval 230">
              <a:extLst>
                <a:ext uri="{FF2B5EF4-FFF2-40B4-BE49-F238E27FC236}">
                  <a16:creationId xmlns:a16="http://schemas.microsoft.com/office/drawing/2014/main" id="{DCE01C94-34D0-ADD4-E77A-4E2C68D07641}"/>
                </a:ext>
              </a:extLst>
            </p:cNvPr>
            <p:cNvSpPr/>
            <p:nvPr/>
          </p:nvSpPr>
          <p:spPr>
            <a:xfrm>
              <a:off x="4715393" y="3549014"/>
              <a:ext cx="266043" cy="266043"/>
            </a:xfrm>
            <a:prstGeom prst="ellipse">
              <a:avLst/>
            </a:prstGeom>
            <a:solidFill>
              <a:srgbClr val="FF7C80"/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2</a:t>
              </a:r>
            </a:p>
          </p:txBody>
        </p:sp>
        <p:sp>
          <p:nvSpPr>
            <p:cNvPr id="12" name="Oval 231">
              <a:extLst>
                <a:ext uri="{FF2B5EF4-FFF2-40B4-BE49-F238E27FC236}">
                  <a16:creationId xmlns:a16="http://schemas.microsoft.com/office/drawing/2014/main" id="{E6E34DF9-759E-F646-0830-F8F4E0D4FCF5}"/>
                </a:ext>
              </a:extLst>
            </p:cNvPr>
            <p:cNvSpPr/>
            <p:nvPr/>
          </p:nvSpPr>
          <p:spPr>
            <a:xfrm>
              <a:off x="6193175" y="3549014"/>
              <a:ext cx="266043" cy="266043"/>
            </a:xfrm>
            <a:prstGeom prst="ellipse">
              <a:avLst/>
            </a:prstGeom>
            <a:solidFill>
              <a:srgbClr val="FF7C80"/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3</a:t>
              </a:r>
            </a:p>
          </p:txBody>
        </p:sp>
        <p:sp>
          <p:nvSpPr>
            <p:cNvPr id="13" name="Oval 232">
              <a:extLst>
                <a:ext uri="{FF2B5EF4-FFF2-40B4-BE49-F238E27FC236}">
                  <a16:creationId xmlns:a16="http://schemas.microsoft.com/office/drawing/2014/main" id="{52E219CA-3A53-2BBA-07ED-7C659C71BD8B}"/>
                </a:ext>
              </a:extLst>
            </p:cNvPr>
            <p:cNvSpPr/>
            <p:nvPr/>
          </p:nvSpPr>
          <p:spPr>
            <a:xfrm>
              <a:off x="152401" y="3558542"/>
              <a:ext cx="565372" cy="563120"/>
            </a:xfrm>
            <a:prstGeom prst="ellipse">
              <a:avLst/>
            </a:prstGeom>
            <a:solidFill>
              <a:srgbClr val="F9AE62"/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000" dirty="0"/>
                <a:t>H</a:t>
              </a:r>
              <a:r>
                <a:rPr lang="en-US" sz="1000" baseline="-25000" dirty="0"/>
                <a:t>t-1</a:t>
              </a:r>
            </a:p>
          </p:txBody>
        </p:sp>
        <p:cxnSp>
          <p:nvCxnSpPr>
            <p:cNvPr id="14" name="Elbow Connector 245">
              <a:extLst>
                <a:ext uri="{FF2B5EF4-FFF2-40B4-BE49-F238E27FC236}">
                  <a16:creationId xmlns:a16="http://schemas.microsoft.com/office/drawing/2014/main" id="{C1BEF775-37BE-85DA-15DE-2762F4668DAC}"/>
                </a:ext>
              </a:extLst>
            </p:cNvPr>
            <p:cNvCxnSpPr>
              <a:cxnSpLocks/>
              <a:stCxn id="3" idx="0"/>
              <a:endCxn id="4" idx="2"/>
            </p:cNvCxnSpPr>
            <p:nvPr/>
          </p:nvCxnSpPr>
          <p:spPr>
            <a:xfrm rot="16200000" flipV="1">
              <a:off x="1590388" y="3795134"/>
              <a:ext cx="955764" cy="1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4D4543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Elbow Connector 246">
              <a:extLst>
                <a:ext uri="{FF2B5EF4-FFF2-40B4-BE49-F238E27FC236}">
                  <a16:creationId xmlns:a16="http://schemas.microsoft.com/office/drawing/2014/main" id="{48894000-E784-8887-709A-20F60564CF4D}"/>
                </a:ext>
              </a:extLst>
            </p:cNvPr>
            <p:cNvCxnSpPr>
              <a:cxnSpLocks/>
              <a:stCxn id="3" idx="0"/>
              <a:endCxn id="5" idx="2"/>
            </p:cNvCxnSpPr>
            <p:nvPr/>
          </p:nvCxnSpPr>
          <p:spPr>
            <a:xfrm rot="5400000" flipH="1" flipV="1">
              <a:off x="2305747" y="3079776"/>
              <a:ext cx="955764" cy="1430718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4D4543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Elbow Connector 247">
              <a:extLst>
                <a:ext uri="{FF2B5EF4-FFF2-40B4-BE49-F238E27FC236}">
                  <a16:creationId xmlns:a16="http://schemas.microsoft.com/office/drawing/2014/main" id="{369D4DB0-C9ED-1359-A668-9875B43F5FFF}"/>
                </a:ext>
              </a:extLst>
            </p:cNvPr>
            <p:cNvCxnSpPr>
              <a:cxnSpLocks/>
              <a:stCxn id="3" idx="0"/>
              <a:endCxn id="6" idx="2"/>
            </p:cNvCxnSpPr>
            <p:nvPr/>
          </p:nvCxnSpPr>
          <p:spPr>
            <a:xfrm rot="5400000" flipH="1" flipV="1">
              <a:off x="2849658" y="2535867"/>
              <a:ext cx="955763" cy="2518539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4D4543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Elbow Connector 248">
              <a:extLst>
                <a:ext uri="{FF2B5EF4-FFF2-40B4-BE49-F238E27FC236}">
                  <a16:creationId xmlns:a16="http://schemas.microsoft.com/office/drawing/2014/main" id="{E77BF7AD-CC8A-FB87-3399-CB9E5DBBB39C}"/>
                </a:ext>
              </a:extLst>
            </p:cNvPr>
            <p:cNvCxnSpPr>
              <a:cxnSpLocks/>
              <a:stCxn id="3" idx="0"/>
              <a:endCxn id="8" idx="2"/>
            </p:cNvCxnSpPr>
            <p:nvPr/>
          </p:nvCxnSpPr>
          <p:spPr>
            <a:xfrm rot="5400000" flipH="1" flipV="1">
              <a:off x="3588549" y="1796976"/>
              <a:ext cx="955763" cy="3996321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4D4543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Arrow Connector 249">
              <a:extLst>
                <a:ext uri="{FF2B5EF4-FFF2-40B4-BE49-F238E27FC236}">
                  <a16:creationId xmlns:a16="http://schemas.microsoft.com/office/drawing/2014/main" id="{17BA770C-DC37-B9A0-3594-91F9E5B53BA1}"/>
                </a:ext>
              </a:extLst>
            </p:cNvPr>
            <p:cNvCxnSpPr>
              <a:stCxn id="9" idx="0"/>
            </p:cNvCxnSpPr>
            <p:nvPr/>
          </p:nvCxnSpPr>
          <p:spPr>
            <a:xfrm flipV="1">
              <a:off x="2329873" y="3317252"/>
              <a:ext cx="6554" cy="231761"/>
            </a:xfrm>
            <a:prstGeom prst="straightConnector1">
              <a:avLst/>
            </a:prstGeom>
            <a:ln w="19050">
              <a:solidFill>
                <a:srgbClr val="FF7C80"/>
              </a:solidFill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250">
              <a:extLst>
                <a:ext uri="{FF2B5EF4-FFF2-40B4-BE49-F238E27FC236}">
                  <a16:creationId xmlns:a16="http://schemas.microsoft.com/office/drawing/2014/main" id="{88FD9C26-EECA-DBEA-F039-5C5AEC4B67BA}"/>
                </a:ext>
              </a:extLst>
            </p:cNvPr>
            <p:cNvCxnSpPr>
              <a:stCxn id="10" idx="0"/>
            </p:cNvCxnSpPr>
            <p:nvPr/>
          </p:nvCxnSpPr>
          <p:spPr>
            <a:xfrm flipH="1" flipV="1">
              <a:off x="3746607" y="3317252"/>
              <a:ext cx="13986" cy="231761"/>
            </a:xfrm>
            <a:prstGeom prst="straightConnector1">
              <a:avLst/>
            </a:prstGeom>
            <a:ln w="19050">
              <a:solidFill>
                <a:srgbClr val="FF7C80"/>
              </a:solidFill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251">
              <a:extLst>
                <a:ext uri="{FF2B5EF4-FFF2-40B4-BE49-F238E27FC236}">
                  <a16:creationId xmlns:a16="http://schemas.microsoft.com/office/drawing/2014/main" id="{3D4AD887-172E-E47B-DF79-4CEDCBAE5D17}"/>
                </a:ext>
              </a:extLst>
            </p:cNvPr>
            <p:cNvCxnSpPr>
              <a:stCxn id="11" idx="0"/>
            </p:cNvCxnSpPr>
            <p:nvPr/>
          </p:nvCxnSpPr>
          <p:spPr>
            <a:xfrm flipH="1" flipV="1">
              <a:off x="4835855" y="3322570"/>
              <a:ext cx="12560" cy="226444"/>
            </a:xfrm>
            <a:prstGeom prst="straightConnector1">
              <a:avLst/>
            </a:prstGeom>
            <a:ln w="19050">
              <a:solidFill>
                <a:srgbClr val="FF7C80"/>
              </a:solidFill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52">
              <a:extLst>
                <a:ext uri="{FF2B5EF4-FFF2-40B4-BE49-F238E27FC236}">
                  <a16:creationId xmlns:a16="http://schemas.microsoft.com/office/drawing/2014/main" id="{82B46FF8-FE24-3028-476C-A55A2CB34ED4}"/>
                </a:ext>
              </a:extLst>
            </p:cNvPr>
            <p:cNvCxnSpPr/>
            <p:nvPr/>
          </p:nvCxnSpPr>
          <p:spPr>
            <a:xfrm flipH="1" flipV="1">
              <a:off x="6315130" y="3317252"/>
              <a:ext cx="11066" cy="231762"/>
            </a:xfrm>
            <a:prstGeom prst="straightConnector1">
              <a:avLst/>
            </a:prstGeom>
            <a:ln w="19050">
              <a:solidFill>
                <a:srgbClr val="FF7C80"/>
              </a:solidFill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Elbow Connector 256">
              <a:extLst>
                <a:ext uri="{FF2B5EF4-FFF2-40B4-BE49-F238E27FC236}">
                  <a16:creationId xmlns:a16="http://schemas.microsoft.com/office/drawing/2014/main" id="{1B8CFFB8-EED0-1E5D-AC61-F5EB1FE2C3E4}"/>
                </a:ext>
              </a:extLst>
            </p:cNvPr>
            <p:cNvCxnSpPr>
              <a:cxnSpLocks/>
              <a:stCxn id="13" idx="6"/>
            </p:cNvCxnSpPr>
            <p:nvPr/>
          </p:nvCxnSpPr>
          <p:spPr>
            <a:xfrm flipV="1">
              <a:off x="717773" y="3327349"/>
              <a:ext cx="5146508" cy="512753"/>
            </a:xfrm>
            <a:prstGeom prst="bentConnector3">
              <a:avLst>
                <a:gd name="adj1" fmla="val 99971"/>
              </a:avLst>
            </a:prstGeom>
            <a:ln w="19050">
              <a:solidFill>
                <a:srgbClr val="F9AE62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" name="Elbow Connector 257">
              <a:extLst>
                <a:ext uri="{FF2B5EF4-FFF2-40B4-BE49-F238E27FC236}">
                  <a16:creationId xmlns:a16="http://schemas.microsoft.com/office/drawing/2014/main" id="{E77F05B5-244B-7A3D-8CCD-CAC8096C7207}"/>
                </a:ext>
              </a:extLst>
            </p:cNvPr>
            <p:cNvCxnSpPr>
              <a:cxnSpLocks/>
              <a:stCxn id="4" idx="0"/>
            </p:cNvCxnSpPr>
            <p:nvPr/>
          </p:nvCxnSpPr>
          <p:spPr>
            <a:xfrm rot="16200000" flipV="1">
              <a:off x="1974415" y="2901191"/>
              <a:ext cx="186230" cy="1477"/>
            </a:xfrm>
            <a:prstGeom prst="bentConnector3">
              <a:avLst/>
            </a:prstGeom>
            <a:ln w="19050">
              <a:solidFill>
                <a:srgbClr val="4D4543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Elbow Connector 258">
              <a:extLst>
                <a:ext uri="{FF2B5EF4-FFF2-40B4-BE49-F238E27FC236}">
                  <a16:creationId xmlns:a16="http://schemas.microsoft.com/office/drawing/2014/main" id="{C938A8F3-91B7-7750-F575-CAA98E070499}"/>
                </a:ext>
              </a:extLst>
            </p:cNvPr>
            <p:cNvCxnSpPr>
              <a:cxnSpLocks/>
              <a:stCxn id="5" idx="0"/>
            </p:cNvCxnSpPr>
            <p:nvPr/>
          </p:nvCxnSpPr>
          <p:spPr>
            <a:xfrm rot="16200000" flipV="1">
              <a:off x="3405688" y="2901745"/>
              <a:ext cx="186230" cy="371"/>
            </a:xfrm>
            <a:prstGeom prst="bentConnector3">
              <a:avLst/>
            </a:prstGeom>
            <a:ln w="19050">
              <a:solidFill>
                <a:srgbClr val="4D4543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Elbow Connector 259">
              <a:extLst>
                <a:ext uri="{FF2B5EF4-FFF2-40B4-BE49-F238E27FC236}">
                  <a16:creationId xmlns:a16="http://schemas.microsoft.com/office/drawing/2014/main" id="{C7293098-1CD2-893E-9BE2-72E77A750344}"/>
                </a:ext>
              </a:extLst>
            </p:cNvPr>
            <p:cNvCxnSpPr>
              <a:cxnSpLocks/>
              <a:stCxn id="6" idx="0"/>
            </p:cNvCxnSpPr>
            <p:nvPr/>
          </p:nvCxnSpPr>
          <p:spPr>
            <a:xfrm rot="5400000" flipH="1" flipV="1">
              <a:off x="4486673" y="2894170"/>
              <a:ext cx="201011" cy="739"/>
            </a:xfrm>
            <a:prstGeom prst="bentConnector3">
              <a:avLst/>
            </a:prstGeom>
            <a:ln w="19050">
              <a:solidFill>
                <a:srgbClr val="4D4543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Elbow Connector 260">
              <a:extLst>
                <a:ext uri="{FF2B5EF4-FFF2-40B4-BE49-F238E27FC236}">
                  <a16:creationId xmlns:a16="http://schemas.microsoft.com/office/drawing/2014/main" id="{64FAE23D-D04A-738B-7BDC-558A090A0736}"/>
                </a:ext>
              </a:extLst>
            </p:cNvPr>
            <p:cNvCxnSpPr>
              <a:cxnSpLocks/>
              <a:stCxn id="8" idx="0"/>
            </p:cNvCxnSpPr>
            <p:nvPr/>
          </p:nvCxnSpPr>
          <p:spPr>
            <a:xfrm rot="5400000" flipH="1" flipV="1">
              <a:off x="5971846" y="2901560"/>
              <a:ext cx="186230" cy="740"/>
            </a:xfrm>
            <a:prstGeom prst="bentConnector3">
              <a:avLst/>
            </a:prstGeom>
            <a:ln w="19050">
              <a:solidFill>
                <a:srgbClr val="4D4543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F28FEF74-3530-C341-EC02-79A858F13E0D}"/>
                </a:ext>
              </a:extLst>
            </p:cNvPr>
            <p:cNvSpPr txBox="1"/>
            <p:nvPr/>
          </p:nvSpPr>
          <p:spPr>
            <a:xfrm>
              <a:off x="1666078" y="2148052"/>
              <a:ext cx="935423" cy="36961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1600" b="1" dirty="0">
                  <a:solidFill>
                    <a:schemeClr val="accent1"/>
                  </a:solidFill>
                  <a:latin typeface="Raleway" pitchFamily="2" charset="0"/>
                  <a:ea typeface="微软雅黑 Light" panose="020B0502040204020203" pitchFamily="34" charset="-122"/>
                </a:rPr>
                <a:t>遗忘门</a:t>
              </a:r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C6A46644-FC36-FD8A-850B-12F1A8D51857}"/>
                </a:ext>
              </a:extLst>
            </p:cNvPr>
            <p:cNvSpPr txBox="1"/>
            <p:nvPr/>
          </p:nvSpPr>
          <p:spPr>
            <a:xfrm>
              <a:off x="1901453" y="2449902"/>
              <a:ext cx="384548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600" b="1" dirty="0">
                  <a:solidFill>
                    <a:schemeClr val="accent1"/>
                  </a:solidFill>
                  <a:latin typeface="Lato" panose="020F0502020204030203" pitchFamily="34" charset="0"/>
                  <a:ea typeface="微软雅黑 Light" panose="020B0502040204020203" pitchFamily="34" charset="-122"/>
                </a:rPr>
                <a:t>F</a:t>
              </a:r>
              <a:r>
                <a:rPr lang="en-US" altLang="zh-CN" sz="1600" b="1" baseline="-25000" dirty="0">
                  <a:solidFill>
                    <a:schemeClr val="accent1"/>
                  </a:solidFill>
                  <a:latin typeface="Lato" panose="020F0502020204030203" pitchFamily="34" charset="0"/>
                  <a:ea typeface="微软雅黑 Light" panose="020B0502040204020203" pitchFamily="34" charset="-122"/>
                </a:rPr>
                <a:t>t</a:t>
              </a:r>
              <a:endParaRPr lang="zh-CN" altLang="en-US" sz="1600" b="1" baseline="-25000" dirty="0">
                <a:solidFill>
                  <a:schemeClr val="accent1"/>
                </a:solidFill>
                <a:latin typeface="Lato" panose="020F0502020204030203" pitchFamily="34" charset="0"/>
                <a:ea typeface="微软雅黑 Light" panose="020B0502040204020203" pitchFamily="34" charset="-122"/>
              </a:endParaRPr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1AE874CB-6016-26B7-6DB5-343EC884B406}"/>
                </a:ext>
              </a:extLst>
            </p:cNvPr>
            <p:cNvSpPr txBox="1"/>
            <p:nvPr/>
          </p:nvSpPr>
          <p:spPr>
            <a:xfrm>
              <a:off x="3083837" y="2148052"/>
              <a:ext cx="886637" cy="36961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1600" b="1" dirty="0">
                  <a:solidFill>
                    <a:schemeClr val="accent1"/>
                  </a:solidFill>
                  <a:latin typeface="Raleway" pitchFamily="2" charset="0"/>
                  <a:ea typeface="微软雅黑 Light" panose="020B0502040204020203" pitchFamily="34" charset="-122"/>
                </a:rPr>
                <a:t>输入门</a:t>
              </a:r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C3E8F8EB-E4E1-4EF3-B287-3270069035A0}"/>
                </a:ext>
              </a:extLst>
            </p:cNvPr>
            <p:cNvSpPr txBox="1"/>
            <p:nvPr/>
          </p:nvSpPr>
          <p:spPr>
            <a:xfrm>
              <a:off x="3319212" y="2449902"/>
              <a:ext cx="384548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600" b="1" dirty="0">
                  <a:solidFill>
                    <a:schemeClr val="accent1"/>
                  </a:solidFill>
                  <a:latin typeface="Lato" panose="020F0502020204030203" pitchFamily="34" charset="0"/>
                  <a:ea typeface="微软雅黑 Light" panose="020B0502040204020203" pitchFamily="34" charset="-122"/>
                </a:rPr>
                <a:t>I</a:t>
              </a:r>
              <a:r>
                <a:rPr lang="en-US" altLang="zh-CN" sz="1600" b="1" baseline="-25000" dirty="0">
                  <a:solidFill>
                    <a:schemeClr val="accent1"/>
                  </a:solidFill>
                  <a:latin typeface="Lato" panose="020F0502020204030203" pitchFamily="34" charset="0"/>
                  <a:ea typeface="微软雅黑 Light" panose="020B0502040204020203" pitchFamily="34" charset="-122"/>
                </a:rPr>
                <a:t>t</a:t>
              </a:r>
              <a:endParaRPr lang="zh-CN" altLang="en-US" sz="1600" b="1" baseline="-25000" dirty="0">
                <a:solidFill>
                  <a:schemeClr val="accent1"/>
                </a:solidFill>
                <a:latin typeface="Lato" panose="020F0502020204030203" pitchFamily="34" charset="0"/>
                <a:ea typeface="微软雅黑 Light" panose="020B0502040204020203" pitchFamily="34" charset="-122"/>
              </a:endParaRPr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AD51CDCF-D0A9-546A-69EA-C434329B859D}"/>
                </a:ext>
              </a:extLst>
            </p:cNvPr>
            <p:cNvSpPr txBox="1"/>
            <p:nvPr/>
          </p:nvSpPr>
          <p:spPr>
            <a:xfrm>
              <a:off x="4031276" y="1901918"/>
              <a:ext cx="1048386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600" b="1" dirty="0">
                  <a:solidFill>
                    <a:schemeClr val="accent1"/>
                  </a:solidFill>
                  <a:latin typeface="Raleway" pitchFamily="2" charset="0"/>
                  <a:ea typeface="微软雅黑 Light" panose="020B0502040204020203" pitchFamily="34" charset="-122"/>
                </a:rPr>
                <a:t>候选记忆细胞</a:t>
              </a:r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CD7E5AD4-0402-FA11-9BF4-5648B7E42A40}"/>
                </a:ext>
              </a:extLst>
            </p:cNvPr>
            <p:cNvSpPr txBox="1"/>
            <p:nvPr/>
          </p:nvSpPr>
          <p:spPr>
            <a:xfrm>
              <a:off x="4379306" y="2449028"/>
              <a:ext cx="497636" cy="36961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600" b="1" dirty="0">
                  <a:solidFill>
                    <a:schemeClr val="accent1"/>
                  </a:solidFill>
                  <a:latin typeface="Lato" panose="020F0502020204030203" pitchFamily="34" charset="0"/>
                  <a:ea typeface="微软雅黑 Light" panose="020B0502040204020203" pitchFamily="34" charset="-122"/>
                </a:rPr>
                <a:t>C</a:t>
              </a:r>
              <a:r>
                <a:rPr lang="en-US" altLang="zh-CN" sz="1600" b="1" baseline="-25000" dirty="0">
                  <a:solidFill>
                    <a:schemeClr val="accent1"/>
                  </a:solidFill>
                  <a:latin typeface="Lato" panose="020F0502020204030203" pitchFamily="34" charset="0"/>
                  <a:ea typeface="微软雅黑 Light" panose="020B0502040204020203" pitchFamily="34" charset="-122"/>
                </a:rPr>
                <a:t>t</a:t>
              </a:r>
              <a:endParaRPr lang="zh-CN" altLang="en-US" sz="1600" b="1" baseline="-25000" dirty="0">
                <a:solidFill>
                  <a:schemeClr val="accent1"/>
                </a:solidFill>
                <a:latin typeface="Lato" panose="020F0502020204030203" pitchFamily="34" charset="0"/>
                <a:ea typeface="微软雅黑 Light" panose="020B0502040204020203" pitchFamily="34" charset="-122"/>
              </a:endParaRPr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8E7898AB-BA4E-AF64-79BC-647451100D75}"/>
                </a:ext>
              </a:extLst>
            </p:cNvPr>
            <p:cNvSpPr txBox="1"/>
            <p:nvPr/>
          </p:nvSpPr>
          <p:spPr>
            <a:xfrm>
              <a:off x="5677357" y="2158233"/>
              <a:ext cx="903776" cy="36961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1600" b="1" dirty="0">
                  <a:solidFill>
                    <a:schemeClr val="accent1"/>
                  </a:solidFill>
                  <a:latin typeface="Raleway" pitchFamily="2" charset="0"/>
                  <a:ea typeface="微软雅黑 Light" panose="020B0502040204020203" pitchFamily="34" charset="-122"/>
                </a:rPr>
                <a:t>输出门</a:t>
              </a:r>
            </a:p>
          </p:txBody>
        </p: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C2B08201-314F-D554-5ADE-45F8E0628BF6}"/>
                </a:ext>
              </a:extLst>
            </p:cNvPr>
            <p:cNvSpPr txBox="1"/>
            <p:nvPr/>
          </p:nvSpPr>
          <p:spPr>
            <a:xfrm>
              <a:off x="5864281" y="2449902"/>
              <a:ext cx="432999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600" b="1" dirty="0">
                  <a:solidFill>
                    <a:schemeClr val="accent1"/>
                  </a:solidFill>
                  <a:latin typeface="Lato" panose="020F0502020204030203" pitchFamily="34" charset="0"/>
                  <a:ea typeface="微软雅黑 Light" panose="020B0502040204020203" pitchFamily="34" charset="-122"/>
                </a:rPr>
                <a:t>O</a:t>
              </a:r>
              <a:r>
                <a:rPr lang="en-US" altLang="zh-CN" sz="1600" b="1" baseline="-25000" dirty="0">
                  <a:solidFill>
                    <a:schemeClr val="accent1"/>
                  </a:solidFill>
                  <a:latin typeface="Lato" panose="020F0502020204030203" pitchFamily="34" charset="0"/>
                  <a:ea typeface="微软雅黑 Light" panose="020B0502040204020203" pitchFamily="34" charset="-122"/>
                </a:rPr>
                <a:t>t</a:t>
              </a:r>
              <a:endParaRPr lang="zh-CN" altLang="en-US" sz="1600" b="1" baseline="-25000" dirty="0">
                <a:solidFill>
                  <a:schemeClr val="accent1"/>
                </a:solidFill>
                <a:latin typeface="Lato" panose="020F0502020204030203" pitchFamily="34" charset="0"/>
                <a:ea typeface="微软雅黑 Light" panose="020B0502040204020203" pitchFamily="34" charset="-122"/>
              </a:endParaRPr>
            </a:p>
          </p:txBody>
        </p:sp>
        <p:cxnSp>
          <p:nvCxnSpPr>
            <p:cNvPr id="35" name="直接箭头连接符 34">
              <a:extLst>
                <a:ext uri="{FF2B5EF4-FFF2-40B4-BE49-F238E27FC236}">
                  <a16:creationId xmlns:a16="http://schemas.microsoft.com/office/drawing/2014/main" id="{E48E01E7-3656-2BB0-5C78-03F186E3783D}"/>
                </a:ext>
              </a:extLst>
            </p:cNvPr>
            <p:cNvCxnSpPr/>
            <p:nvPr/>
          </p:nvCxnSpPr>
          <p:spPr>
            <a:xfrm flipV="1">
              <a:off x="1824038" y="3317252"/>
              <a:ext cx="0" cy="526538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6" name="直接箭头连接符 35">
              <a:extLst>
                <a:ext uri="{FF2B5EF4-FFF2-40B4-BE49-F238E27FC236}">
                  <a16:creationId xmlns:a16="http://schemas.microsoft.com/office/drawing/2014/main" id="{03DE09A3-9BB8-AF88-5921-758C4ECFAE7F}"/>
                </a:ext>
              </a:extLst>
            </p:cNvPr>
            <p:cNvCxnSpPr/>
            <p:nvPr/>
          </p:nvCxnSpPr>
          <p:spPr>
            <a:xfrm flipV="1">
              <a:off x="3291027" y="3295273"/>
              <a:ext cx="0" cy="526538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7" name="直接箭头连接符 36">
              <a:extLst>
                <a:ext uri="{FF2B5EF4-FFF2-40B4-BE49-F238E27FC236}">
                  <a16:creationId xmlns:a16="http://schemas.microsoft.com/office/drawing/2014/main" id="{CA70244F-52E3-9F2D-A0FA-882CB124F803}"/>
                </a:ext>
              </a:extLst>
            </p:cNvPr>
            <p:cNvCxnSpPr/>
            <p:nvPr/>
          </p:nvCxnSpPr>
          <p:spPr>
            <a:xfrm flipV="1">
              <a:off x="4348163" y="3317252"/>
              <a:ext cx="0" cy="526538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pic>
        <p:nvPicPr>
          <p:cNvPr id="41" name="图片 40">
            <a:extLst>
              <a:ext uri="{FF2B5EF4-FFF2-40B4-BE49-F238E27FC236}">
                <a16:creationId xmlns:a16="http://schemas.microsoft.com/office/drawing/2014/main" id="{E5B6FFFF-03FE-6C00-7568-9BC0CF6E66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9608" y="448035"/>
            <a:ext cx="3507156" cy="1037487"/>
          </a:xfrm>
          <a:prstGeom prst="rect">
            <a:avLst/>
          </a:prstGeom>
        </p:spPr>
      </p:pic>
      <p:sp>
        <p:nvSpPr>
          <p:cNvPr id="42" name="文本框 41">
            <a:extLst>
              <a:ext uri="{FF2B5EF4-FFF2-40B4-BE49-F238E27FC236}">
                <a16:creationId xmlns:a16="http://schemas.microsoft.com/office/drawing/2014/main" id="{40C7996E-63D0-BA25-8F4A-1D44EA388C95}"/>
              </a:ext>
            </a:extLst>
          </p:cNvPr>
          <p:cNvSpPr txBox="1"/>
          <p:nvPr/>
        </p:nvSpPr>
        <p:spPr>
          <a:xfrm>
            <a:off x="7828537" y="728821"/>
            <a:ext cx="351945" cy="4759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kern="1000" dirty="0">
                <a:solidFill>
                  <a:srgbClr val="E93D5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1</a:t>
            </a:r>
            <a:endParaRPr lang="zh-CN" altLang="en-US" sz="2400" b="1" dirty="0">
              <a:solidFill>
                <a:srgbClr val="E93D51"/>
              </a:solidFill>
              <a:latin typeface="Lato" panose="020F0502020204030203" pitchFamily="34" charset="0"/>
              <a:ea typeface="微软雅黑 Light" panose="020B0502040204020203" pitchFamily="34" charset="-122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30362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1">
            <a:extLst>
              <a:ext uri="{FF2B5EF4-FFF2-40B4-BE49-F238E27FC236}">
                <a16:creationId xmlns:a16="http://schemas.microsoft.com/office/drawing/2014/main" id="{69D6AADA-20B7-4D93-84F0-2F2363E10B54}"/>
              </a:ext>
            </a:extLst>
          </p:cNvPr>
          <p:cNvSpPr txBox="1">
            <a:spLocks/>
          </p:cNvSpPr>
          <p:nvPr/>
        </p:nvSpPr>
        <p:spPr>
          <a:xfrm>
            <a:off x="424264" y="270828"/>
            <a:ext cx="1885549" cy="457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zh-CN" altLang="en-US" sz="2000" dirty="0">
                <a:solidFill>
                  <a:srgbClr val="0070C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"/>
              </a:rPr>
              <a:t>候选记忆细胞</a:t>
            </a:r>
            <a:endParaRPr lang="zh-TW" altLang="en-US" sz="2000" dirty="0">
              <a:solidFill>
                <a:srgbClr val="0070C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Arial"/>
            </a:endParaRPr>
          </a:p>
        </p:txBody>
      </p: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B100C72F-3E42-9114-F17E-2893C056623A}"/>
              </a:ext>
            </a:extLst>
          </p:cNvPr>
          <p:cNvGrpSpPr/>
          <p:nvPr/>
        </p:nvGrpSpPr>
        <p:grpSpPr>
          <a:xfrm>
            <a:off x="1266826" y="1643063"/>
            <a:ext cx="6991349" cy="3114675"/>
            <a:chOff x="152401" y="1414463"/>
            <a:chExt cx="7327157" cy="3400425"/>
          </a:xfrm>
        </p:grpSpPr>
        <p:sp>
          <p:nvSpPr>
            <p:cNvPr id="2" name="Rounded Rectangle 182">
              <a:extLst>
                <a:ext uri="{FF2B5EF4-FFF2-40B4-BE49-F238E27FC236}">
                  <a16:creationId xmlns:a16="http://schemas.microsoft.com/office/drawing/2014/main" id="{A010AA15-D4F5-7004-05AF-9267D4351D0A}"/>
                </a:ext>
              </a:extLst>
            </p:cNvPr>
            <p:cNvSpPr/>
            <p:nvPr/>
          </p:nvSpPr>
          <p:spPr>
            <a:xfrm>
              <a:off x="1008529" y="1414463"/>
              <a:ext cx="6471029" cy="2783394"/>
            </a:xfrm>
            <a:prstGeom prst="roundRect">
              <a:avLst/>
            </a:prstGeom>
            <a:solidFill>
              <a:srgbClr val="F4F4F4"/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3" name="Oval 223">
              <a:extLst>
                <a:ext uri="{FF2B5EF4-FFF2-40B4-BE49-F238E27FC236}">
                  <a16:creationId xmlns:a16="http://schemas.microsoft.com/office/drawing/2014/main" id="{D4413782-8125-226F-B433-751B3C184E6D}"/>
                </a:ext>
              </a:extLst>
            </p:cNvPr>
            <p:cNvSpPr/>
            <p:nvPr/>
          </p:nvSpPr>
          <p:spPr>
            <a:xfrm>
              <a:off x="1772274" y="4273017"/>
              <a:ext cx="591991" cy="541871"/>
            </a:xfrm>
            <a:prstGeom prst="ellipse">
              <a:avLst/>
            </a:prstGeom>
            <a:solidFill>
              <a:srgbClr val="4D4543"/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X</a:t>
              </a:r>
              <a:r>
                <a:rPr lang="en-US" sz="1000" baseline="-25000" dirty="0"/>
                <a:t>t</a:t>
              </a:r>
            </a:p>
          </p:txBody>
        </p:sp>
        <p:sp>
          <p:nvSpPr>
            <p:cNvPr id="4" name="Rounded Rectangle 224">
              <a:extLst>
                <a:ext uri="{FF2B5EF4-FFF2-40B4-BE49-F238E27FC236}">
                  <a16:creationId xmlns:a16="http://schemas.microsoft.com/office/drawing/2014/main" id="{6F0BC2A4-F91E-E328-BBB1-75B8F6950172}"/>
                </a:ext>
              </a:extLst>
            </p:cNvPr>
            <p:cNvSpPr/>
            <p:nvPr/>
          </p:nvSpPr>
          <p:spPr>
            <a:xfrm>
              <a:off x="1596781" y="2995045"/>
              <a:ext cx="942975" cy="322208"/>
            </a:xfrm>
            <a:prstGeom prst="roundRect">
              <a:avLst/>
            </a:prstGeom>
            <a:solidFill>
              <a:srgbClr val="D9ECF2"/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l-GR" altLang="zh-CN" dirty="0">
                  <a:solidFill>
                    <a:srgbClr val="4D4543"/>
                  </a:solidFill>
                  <a:latin typeface="Lato" panose="020F0502020204030203" pitchFamily="34" charset="0"/>
                </a:rPr>
                <a:t>σ</a:t>
              </a:r>
              <a:endParaRPr lang="en-US" altLang="zh-CN" dirty="0">
                <a:solidFill>
                  <a:srgbClr val="4D4543"/>
                </a:solidFill>
                <a:latin typeface="Lato" panose="020F0502020204030203" pitchFamily="34" charset="0"/>
              </a:endParaRPr>
            </a:p>
          </p:txBody>
        </p:sp>
        <p:sp>
          <p:nvSpPr>
            <p:cNvPr id="5" name="Rounded Rectangle 225">
              <a:extLst>
                <a:ext uri="{FF2B5EF4-FFF2-40B4-BE49-F238E27FC236}">
                  <a16:creationId xmlns:a16="http://schemas.microsoft.com/office/drawing/2014/main" id="{CA29D21C-DFCF-1C83-780E-C64DCB874639}"/>
                </a:ext>
              </a:extLst>
            </p:cNvPr>
            <p:cNvSpPr/>
            <p:nvPr/>
          </p:nvSpPr>
          <p:spPr>
            <a:xfrm>
              <a:off x="3027500" y="2995045"/>
              <a:ext cx="942975" cy="322208"/>
            </a:xfrm>
            <a:prstGeom prst="roundRect">
              <a:avLst/>
            </a:prstGeom>
            <a:solidFill>
              <a:srgbClr val="D9ECF2"/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l-GR" altLang="zh-CN" dirty="0">
                  <a:solidFill>
                    <a:srgbClr val="4D4543"/>
                  </a:solidFill>
                  <a:latin typeface="Lato" panose="020F0502020204030203" pitchFamily="34" charset="0"/>
                </a:rPr>
                <a:t>σ</a:t>
              </a:r>
              <a:endParaRPr lang="en-US" altLang="zh-CN" dirty="0">
                <a:solidFill>
                  <a:srgbClr val="4D4543"/>
                </a:solidFill>
                <a:latin typeface="Lato" panose="020F0502020204030203" pitchFamily="34" charset="0"/>
              </a:endParaRPr>
            </a:p>
          </p:txBody>
        </p:sp>
        <p:sp>
          <p:nvSpPr>
            <p:cNvPr id="6" name="Rounded Rectangle 226">
              <a:extLst>
                <a:ext uri="{FF2B5EF4-FFF2-40B4-BE49-F238E27FC236}">
                  <a16:creationId xmlns:a16="http://schemas.microsoft.com/office/drawing/2014/main" id="{971AD174-8B82-4419-6627-90F7E1232AA4}"/>
                </a:ext>
              </a:extLst>
            </p:cNvPr>
            <p:cNvSpPr/>
            <p:nvPr/>
          </p:nvSpPr>
          <p:spPr>
            <a:xfrm>
              <a:off x="4115321" y="2995045"/>
              <a:ext cx="942975" cy="322209"/>
            </a:xfrm>
            <a:prstGeom prst="roundRect">
              <a:avLst/>
            </a:prstGeom>
            <a:solidFill>
              <a:srgbClr val="D9ECF2"/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4D4543"/>
                  </a:solidFill>
                  <a:latin typeface="Lato" panose="020F0502020204030203" pitchFamily="34" charset="0"/>
                </a:rPr>
                <a:t>tanh</a:t>
              </a:r>
            </a:p>
          </p:txBody>
        </p:sp>
        <p:sp>
          <p:nvSpPr>
            <p:cNvPr id="8" name="Rounded Rectangle 227">
              <a:extLst>
                <a:ext uri="{FF2B5EF4-FFF2-40B4-BE49-F238E27FC236}">
                  <a16:creationId xmlns:a16="http://schemas.microsoft.com/office/drawing/2014/main" id="{30A3620A-6DF4-591A-560F-7275AC3BA977}"/>
                </a:ext>
              </a:extLst>
            </p:cNvPr>
            <p:cNvSpPr/>
            <p:nvPr/>
          </p:nvSpPr>
          <p:spPr>
            <a:xfrm>
              <a:off x="5593103" y="2995045"/>
              <a:ext cx="942975" cy="322209"/>
            </a:xfrm>
            <a:prstGeom prst="roundRect">
              <a:avLst/>
            </a:prstGeom>
            <a:solidFill>
              <a:srgbClr val="D9ECF2"/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l-GR" altLang="zh-CN" dirty="0">
                  <a:solidFill>
                    <a:srgbClr val="4D4543"/>
                  </a:solidFill>
                  <a:latin typeface="Lato" panose="020F0502020204030203" pitchFamily="34" charset="0"/>
                </a:rPr>
                <a:t>σ</a:t>
              </a:r>
              <a:endParaRPr lang="en-US" altLang="zh-CN" dirty="0">
                <a:solidFill>
                  <a:srgbClr val="4D4543"/>
                </a:solidFill>
                <a:latin typeface="Lato" panose="020F0502020204030203" pitchFamily="34" charset="0"/>
              </a:endParaRPr>
            </a:p>
          </p:txBody>
        </p:sp>
        <p:sp>
          <p:nvSpPr>
            <p:cNvPr id="9" name="Oval 228">
              <a:extLst>
                <a:ext uri="{FF2B5EF4-FFF2-40B4-BE49-F238E27FC236}">
                  <a16:creationId xmlns:a16="http://schemas.microsoft.com/office/drawing/2014/main" id="{8D9340E0-D5DE-4606-9A1D-DBAD6A2F428D}"/>
                </a:ext>
              </a:extLst>
            </p:cNvPr>
            <p:cNvSpPr/>
            <p:nvPr/>
          </p:nvSpPr>
          <p:spPr>
            <a:xfrm>
              <a:off x="2196852" y="3549014"/>
              <a:ext cx="266043" cy="266043"/>
            </a:xfrm>
            <a:prstGeom prst="ellipse">
              <a:avLst/>
            </a:prstGeom>
            <a:solidFill>
              <a:srgbClr val="FF7C80"/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0</a:t>
              </a:r>
            </a:p>
          </p:txBody>
        </p:sp>
        <p:sp>
          <p:nvSpPr>
            <p:cNvPr id="10" name="Oval 229">
              <a:extLst>
                <a:ext uri="{FF2B5EF4-FFF2-40B4-BE49-F238E27FC236}">
                  <a16:creationId xmlns:a16="http://schemas.microsoft.com/office/drawing/2014/main" id="{7F56FBE1-87A5-A1E1-B4EE-EA18C3E82C80}"/>
                </a:ext>
              </a:extLst>
            </p:cNvPr>
            <p:cNvSpPr/>
            <p:nvPr/>
          </p:nvSpPr>
          <p:spPr>
            <a:xfrm>
              <a:off x="3627571" y="3549014"/>
              <a:ext cx="266043" cy="266043"/>
            </a:xfrm>
            <a:prstGeom prst="ellipse">
              <a:avLst/>
            </a:prstGeom>
            <a:solidFill>
              <a:srgbClr val="FF7C80"/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1</a:t>
              </a:r>
            </a:p>
          </p:txBody>
        </p:sp>
        <p:sp>
          <p:nvSpPr>
            <p:cNvPr id="11" name="Oval 230">
              <a:extLst>
                <a:ext uri="{FF2B5EF4-FFF2-40B4-BE49-F238E27FC236}">
                  <a16:creationId xmlns:a16="http://schemas.microsoft.com/office/drawing/2014/main" id="{DCE01C94-34D0-ADD4-E77A-4E2C68D07641}"/>
                </a:ext>
              </a:extLst>
            </p:cNvPr>
            <p:cNvSpPr/>
            <p:nvPr/>
          </p:nvSpPr>
          <p:spPr>
            <a:xfrm>
              <a:off x="4715393" y="3549014"/>
              <a:ext cx="266043" cy="266043"/>
            </a:xfrm>
            <a:prstGeom prst="ellipse">
              <a:avLst/>
            </a:prstGeom>
            <a:solidFill>
              <a:srgbClr val="FF7C80"/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2</a:t>
              </a:r>
            </a:p>
          </p:txBody>
        </p:sp>
        <p:sp>
          <p:nvSpPr>
            <p:cNvPr id="12" name="Oval 231">
              <a:extLst>
                <a:ext uri="{FF2B5EF4-FFF2-40B4-BE49-F238E27FC236}">
                  <a16:creationId xmlns:a16="http://schemas.microsoft.com/office/drawing/2014/main" id="{E6E34DF9-759E-F646-0830-F8F4E0D4FCF5}"/>
                </a:ext>
              </a:extLst>
            </p:cNvPr>
            <p:cNvSpPr/>
            <p:nvPr/>
          </p:nvSpPr>
          <p:spPr>
            <a:xfrm>
              <a:off x="6193175" y="3549014"/>
              <a:ext cx="266043" cy="266043"/>
            </a:xfrm>
            <a:prstGeom prst="ellipse">
              <a:avLst/>
            </a:prstGeom>
            <a:solidFill>
              <a:srgbClr val="FF7C80"/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3</a:t>
              </a:r>
            </a:p>
          </p:txBody>
        </p:sp>
        <p:sp>
          <p:nvSpPr>
            <p:cNvPr id="13" name="Oval 232">
              <a:extLst>
                <a:ext uri="{FF2B5EF4-FFF2-40B4-BE49-F238E27FC236}">
                  <a16:creationId xmlns:a16="http://schemas.microsoft.com/office/drawing/2014/main" id="{52E219CA-3A53-2BBA-07ED-7C659C71BD8B}"/>
                </a:ext>
              </a:extLst>
            </p:cNvPr>
            <p:cNvSpPr/>
            <p:nvPr/>
          </p:nvSpPr>
          <p:spPr>
            <a:xfrm>
              <a:off x="152401" y="3558542"/>
              <a:ext cx="565372" cy="563120"/>
            </a:xfrm>
            <a:prstGeom prst="ellipse">
              <a:avLst/>
            </a:prstGeom>
            <a:solidFill>
              <a:srgbClr val="F9AE62"/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000" dirty="0"/>
                <a:t>H</a:t>
              </a:r>
              <a:r>
                <a:rPr lang="en-US" sz="1000" baseline="-25000" dirty="0"/>
                <a:t>t-1</a:t>
              </a:r>
            </a:p>
          </p:txBody>
        </p:sp>
        <p:cxnSp>
          <p:nvCxnSpPr>
            <p:cNvPr id="14" name="Elbow Connector 245">
              <a:extLst>
                <a:ext uri="{FF2B5EF4-FFF2-40B4-BE49-F238E27FC236}">
                  <a16:creationId xmlns:a16="http://schemas.microsoft.com/office/drawing/2014/main" id="{C1BEF775-37BE-85DA-15DE-2762F4668DAC}"/>
                </a:ext>
              </a:extLst>
            </p:cNvPr>
            <p:cNvCxnSpPr>
              <a:cxnSpLocks/>
              <a:stCxn id="3" idx="0"/>
              <a:endCxn id="4" idx="2"/>
            </p:cNvCxnSpPr>
            <p:nvPr/>
          </p:nvCxnSpPr>
          <p:spPr>
            <a:xfrm rot="16200000" flipV="1">
              <a:off x="1590388" y="3795134"/>
              <a:ext cx="955764" cy="1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4D4543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Elbow Connector 246">
              <a:extLst>
                <a:ext uri="{FF2B5EF4-FFF2-40B4-BE49-F238E27FC236}">
                  <a16:creationId xmlns:a16="http://schemas.microsoft.com/office/drawing/2014/main" id="{48894000-E784-8887-709A-20F60564CF4D}"/>
                </a:ext>
              </a:extLst>
            </p:cNvPr>
            <p:cNvCxnSpPr>
              <a:cxnSpLocks/>
              <a:stCxn id="3" idx="0"/>
              <a:endCxn id="5" idx="2"/>
            </p:cNvCxnSpPr>
            <p:nvPr/>
          </p:nvCxnSpPr>
          <p:spPr>
            <a:xfrm rot="5400000" flipH="1" flipV="1">
              <a:off x="2305747" y="3079776"/>
              <a:ext cx="955764" cy="1430718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4D4543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Elbow Connector 247">
              <a:extLst>
                <a:ext uri="{FF2B5EF4-FFF2-40B4-BE49-F238E27FC236}">
                  <a16:creationId xmlns:a16="http://schemas.microsoft.com/office/drawing/2014/main" id="{369D4DB0-C9ED-1359-A668-9875B43F5FFF}"/>
                </a:ext>
              </a:extLst>
            </p:cNvPr>
            <p:cNvCxnSpPr>
              <a:cxnSpLocks/>
              <a:stCxn id="3" idx="0"/>
              <a:endCxn id="6" idx="2"/>
            </p:cNvCxnSpPr>
            <p:nvPr/>
          </p:nvCxnSpPr>
          <p:spPr>
            <a:xfrm rot="5400000" flipH="1" flipV="1">
              <a:off x="2849658" y="2535867"/>
              <a:ext cx="955763" cy="2518539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4D4543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Elbow Connector 248">
              <a:extLst>
                <a:ext uri="{FF2B5EF4-FFF2-40B4-BE49-F238E27FC236}">
                  <a16:creationId xmlns:a16="http://schemas.microsoft.com/office/drawing/2014/main" id="{E77BF7AD-CC8A-FB87-3399-CB9E5DBBB39C}"/>
                </a:ext>
              </a:extLst>
            </p:cNvPr>
            <p:cNvCxnSpPr>
              <a:cxnSpLocks/>
              <a:stCxn id="3" idx="0"/>
              <a:endCxn id="8" idx="2"/>
            </p:cNvCxnSpPr>
            <p:nvPr/>
          </p:nvCxnSpPr>
          <p:spPr>
            <a:xfrm rot="5400000" flipH="1" flipV="1">
              <a:off x="3588549" y="1796976"/>
              <a:ext cx="955763" cy="3996321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4D4543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Arrow Connector 249">
              <a:extLst>
                <a:ext uri="{FF2B5EF4-FFF2-40B4-BE49-F238E27FC236}">
                  <a16:creationId xmlns:a16="http://schemas.microsoft.com/office/drawing/2014/main" id="{17BA770C-DC37-B9A0-3594-91F9E5B53BA1}"/>
                </a:ext>
              </a:extLst>
            </p:cNvPr>
            <p:cNvCxnSpPr>
              <a:stCxn id="9" idx="0"/>
            </p:cNvCxnSpPr>
            <p:nvPr/>
          </p:nvCxnSpPr>
          <p:spPr>
            <a:xfrm flipV="1">
              <a:off x="2329873" y="3317252"/>
              <a:ext cx="6554" cy="231761"/>
            </a:xfrm>
            <a:prstGeom prst="straightConnector1">
              <a:avLst/>
            </a:prstGeom>
            <a:ln w="19050">
              <a:solidFill>
                <a:srgbClr val="FF7C80"/>
              </a:solidFill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250">
              <a:extLst>
                <a:ext uri="{FF2B5EF4-FFF2-40B4-BE49-F238E27FC236}">
                  <a16:creationId xmlns:a16="http://schemas.microsoft.com/office/drawing/2014/main" id="{88FD9C26-EECA-DBEA-F039-5C5AEC4B67BA}"/>
                </a:ext>
              </a:extLst>
            </p:cNvPr>
            <p:cNvCxnSpPr>
              <a:stCxn id="10" idx="0"/>
            </p:cNvCxnSpPr>
            <p:nvPr/>
          </p:nvCxnSpPr>
          <p:spPr>
            <a:xfrm flipH="1" flipV="1">
              <a:off x="3746607" y="3317252"/>
              <a:ext cx="13986" cy="231761"/>
            </a:xfrm>
            <a:prstGeom prst="straightConnector1">
              <a:avLst/>
            </a:prstGeom>
            <a:ln w="19050">
              <a:solidFill>
                <a:srgbClr val="FF7C80"/>
              </a:solidFill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251">
              <a:extLst>
                <a:ext uri="{FF2B5EF4-FFF2-40B4-BE49-F238E27FC236}">
                  <a16:creationId xmlns:a16="http://schemas.microsoft.com/office/drawing/2014/main" id="{3D4AD887-172E-E47B-DF79-4CEDCBAE5D17}"/>
                </a:ext>
              </a:extLst>
            </p:cNvPr>
            <p:cNvCxnSpPr>
              <a:stCxn id="11" idx="0"/>
            </p:cNvCxnSpPr>
            <p:nvPr/>
          </p:nvCxnSpPr>
          <p:spPr>
            <a:xfrm flipH="1" flipV="1">
              <a:off x="4835855" y="3322570"/>
              <a:ext cx="12560" cy="226444"/>
            </a:xfrm>
            <a:prstGeom prst="straightConnector1">
              <a:avLst/>
            </a:prstGeom>
            <a:ln w="19050">
              <a:solidFill>
                <a:srgbClr val="FF7C80"/>
              </a:solidFill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52">
              <a:extLst>
                <a:ext uri="{FF2B5EF4-FFF2-40B4-BE49-F238E27FC236}">
                  <a16:creationId xmlns:a16="http://schemas.microsoft.com/office/drawing/2014/main" id="{82B46FF8-FE24-3028-476C-A55A2CB34ED4}"/>
                </a:ext>
              </a:extLst>
            </p:cNvPr>
            <p:cNvCxnSpPr/>
            <p:nvPr/>
          </p:nvCxnSpPr>
          <p:spPr>
            <a:xfrm flipH="1" flipV="1">
              <a:off x="6315130" y="3317252"/>
              <a:ext cx="11066" cy="231762"/>
            </a:xfrm>
            <a:prstGeom prst="straightConnector1">
              <a:avLst/>
            </a:prstGeom>
            <a:ln w="19050">
              <a:solidFill>
                <a:srgbClr val="FF7C80"/>
              </a:solidFill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Elbow Connector 256">
              <a:extLst>
                <a:ext uri="{FF2B5EF4-FFF2-40B4-BE49-F238E27FC236}">
                  <a16:creationId xmlns:a16="http://schemas.microsoft.com/office/drawing/2014/main" id="{1B8CFFB8-EED0-1E5D-AC61-F5EB1FE2C3E4}"/>
                </a:ext>
              </a:extLst>
            </p:cNvPr>
            <p:cNvCxnSpPr>
              <a:cxnSpLocks/>
              <a:stCxn id="13" idx="6"/>
            </p:cNvCxnSpPr>
            <p:nvPr/>
          </p:nvCxnSpPr>
          <p:spPr>
            <a:xfrm flipV="1">
              <a:off x="717773" y="3327349"/>
              <a:ext cx="5146508" cy="512753"/>
            </a:xfrm>
            <a:prstGeom prst="bentConnector3">
              <a:avLst>
                <a:gd name="adj1" fmla="val 99971"/>
              </a:avLst>
            </a:prstGeom>
            <a:ln w="19050">
              <a:solidFill>
                <a:srgbClr val="F9AE62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" name="Elbow Connector 257">
              <a:extLst>
                <a:ext uri="{FF2B5EF4-FFF2-40B4-BE49-F238E27FC236}">
                  <a16:creationId xmlns:a16="http://schemas.microsoft.com/office/drawing/2014/main" id="{E77F05B5-244B-7A3D-8CCD-CAC8096C7207}"/>
                </a:ext>
              </a:extLst>
            </p:cNvPr>
            <p:cNvCxnSpPr>
              <a:cxnSpLocks/>
              <a:stCxn id="4" idx="0"/>
            </p:cNvCxnSpPr>
            <p:nvPr/>
          </p:nvCxnSpPr>
          <p:spPr>
            <a:xfrm rot="16200000" flipV="1">
              <a:off x="1974415" y="2901191"/>
              <a:ext cx="186230" cy="1477"/>
            </a:xfrm>
            <a:prstGeom prst="bentConnector3">
              <a:avLst/>
            </a:prstGeom>
            <a:ln w="19050">
              <a:solidFill>
                <a:srgbClr val="4D4543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Elbow Connector 258">
              <a:extLst>
                <a:ext uri="{FF2B5EF4-FFF2-40B4-BE49-F238E27FC236}">
                  <a16:creationId xmlns:a16="http://schemas.microsoft.com/office/drawing/2014/main" id="{C938A8F3-91B7-7750-F575-CAA98E070499}"/>
                </a:ext>
              </a:extLst>
            </p:cNvPr>
            <p:cNvCxnSpPr>
              <a:cxnSpLocks/>
              <a:stCxn id="5" idx="0"/>
            </p:cNvCxnSpPr>
            <p:nvPr/>
          </p:nvCxnSpPr>
          <p:spPr>
            <a:xfrm rot="16200000" flipV="1">
              <a:off x="3405688" y="2901745"/>
              <a:ext cx="186230" cy="371"/>
            </a:xfrm>
            <a:prstGeom prst="bentConnector3">
              <a:avLst/>
            </a:prstGeom>
            <a:ln w="19050">
              <a:solidFill>
                <a:srgbClr val="4D4543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Elbow Connector 259">
              <a:extLst>
                <a:ext uri="{FF2B5EF4-FFF2-40B4-BE49-F238E27FC236}">
                  <a16:creationId xmlns:a16="http://schemas.microsoft.com/office/drawing/2014/main" id="{C7293098-1CD2-893E-9BE2-72E77A750344}"/>
                </a:ext>
              </a:extLst>
            </p:cNvPr>
            <p:cNvCxnSpPr>
              <a:cxnSpLocks/>
              <a:stCxn id="6" idx="0"/>
            </p:cNvCxnSpPr>
            <p:nvPr/>
          </p:nvCxnSpPr>
          <p:spPr>
            <a:xfrm rot="5400000" flipH="1" flipV="1">
              <a:off x="4486673" y="2894170"/>
              <a:ext cx="201011" cy="739"/>
            </a:xfrm>
            <a:prstGeom prst="bentConnector3">
              <a:avLst/>
            </a:prstGeom>
            <a:ln w="19050">
              <a:solidFill>
                <a:srgbClr val="4D4543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Elbow Connector 260">
              <a:extLst>
                <a:ext uri="{FF2B5EF4-FFF2-40B4-BE49-F238E27FC236}">
                  <a16:creationId xmlns:a16="http://schemas.microsoft.com/office/drawing/2014/main" id="{64FAE23D-D04A-738B-7BDC-558A090A0736}"/>
                </a:ext>
              </a:extLst>
            </p:cNvPr>
            <p:cNvCxnSpPr>
              <a:cxnSpLocks/>
              <a:stCxn id="8" idx="0"/>
            </p:cNvCxnSpPr>
            <p:nvPr/>
          </p:nvCxnSpPr>
          <p:spPr>
            <a:xfrm rot="5400000" flipH="1" flipV="1">
              <a:off x="5971846" y="2901560"/>
              <a:ext cx="186230" cy="740"/>
            </a:xfrm>
            <a:prstGeom prst="bentConnector3">
              <a:avLst/>
            </a:prstGeom>
            <a:ln w="19050">
              <a:solidFill>
                <a:srgbClr val="4D4543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F28FEF74-3530-C341-EC02-79A858F13E0D}"/>
                </a:ext>
              </a:extLst>
            </p:cNvPr>
            <p:cNvSpPr txBox="1"/>
            <p:nvPr/>
          </p:nvSpPr>
          <p:spPr>
            <a:xfrm>
              <a:off x="1666078" y="2148052"/>
              <a:ext cx="935423" cy="36961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1600" b="1" dirty="0">
                  <a:solidFill>
                    <a:schemeClr val="accent1"/>
                  </a:solidFill>
                  <a:latin typeface="Raleway" pitchFamily="2" charset="0"/>
                  <a:ea typeface="微软雅黑 Light" panose="020B0502040204020203" pitchFamily="34" charset="-122"/>
                </a:rPr>
                <a:t>遗忘门</a:t>
              </a:r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C6A46644-FC36-FD8A-850B-12F1A8D51857}"/>
                </a:ext>
              </a:extLst>
            </p:cNvPr>
            <p:cNvSpPr txBox="1"/>
            <p:nvPr/>
          </p:nvSpPr>
          <p:spPr>
            <a:xfrm>
              <a:off x="1901453" y="2449902"/>
              <a:ext cx="384548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600" b="1" dirty="0">
                  <a:solidFill>
                    <a:schemeClr val="accent1"/>
                  </a:solidFill>
                  <a:latin typeface="Lato" panose="020F0502020204030203" pitchFamily="34" charset="0"/>
                  <a:ea typeface="微软雅黑 Light" panose="020B0502040204020203" pitchFamily="34" charset="-122"/>
                </a:rPr>
                <a:t>F</a:t>
              </a:r>
              <a:r>
                <a:rPr lang="en-US" altLang="zh-CN" sz="1600" b="1" baseline="-25000" dirty="0">
                  <a:solidFill>
                    <a:schemeClr val="accent1"/>
                  </a:solidFill>
                  <a:latin typeface="Lato" panose="020F0502020204030203" pitchFamily="34" charset="0"/>
                  <a:ea typeface="微软雅黑 Light" panose="020B0502040204020203" pitchFamily="34" charset="-122"/>
                </a:rPr>
                <a:t>t</a:t>
              </a:r>
              <a:endParaRPr lang="zh-CN" altLang="en-US" sz="1600" b="1" baseline="-25000" dirty="0">
                <a:solidFill>
                  <a:schemeClr val="accent1"/>
                </a:solidFill>
                <a:latin typeface="Lato" panose="020F0502020204030203" pitchFamily="34" charset="0"/>
                <a:ea typeface="微软雅黑 Light" panose="020B0502040204020203" pitchFamily="34" charset="-122"/>
              </a:endParaRPr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1AE874CB-6016-26B7-6DB5-343EC884B406}"/>
                </a:ext>
              </a:extLst>
            </p:cNvPr>
            <p:cNvSpPr txBox="1"/>
            <p:nvPr/>
          </p:nvSpPr>
          <p:spPr>
            <a:xfrm>
              <a:off x="3083837" y="2148052"/>
              <a:ext cx="886637" cy="36961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1600" b="1" dirty="0">
                  <a:solidFill>
                    <a:schemeClr val="accent1"/>
                  </a:solidFill>
                  <a:latin typeface="Raleway" pitchFamily="2" charset="0"/>
                  <a:ea typeface="微软雅黑 Light" panose="020B0502040204020203" pitchFamily="34" charset="-122"/>
                </a:rPr>
                <a:t>输入门</a:t>
              </a:r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C3E8F8EB-E4E1-4EF3-B287-3270069035A0}"/>
                </a:ext>
              </a:extLst>
            </p:cNvPr>
            <p:cNvSpPr txBox="1"/>
            <p:nvPr/>
          </p:nvSpPr>
          <p:spPr>
            <a:xfrm>
              <a:off x="3319212" y="2449902"/>
              <a:ext cx="384548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600" b="1" dirty="0">
                  <a:solidFill>
                    <a:schemeClr val="accent1"/>
                  </a:solidFill>
                  <a:latin typeface="Lato" panose="020F0502020204030203" pitchFamily="34" charset="0"/>
                  <a:ea typeface="微软雅黑 Light" panose="020B0502040204020203" pitchFamily="34" charset="-122"/>
                </a:rPr>
                <a:t>I</a:t>
              </a:r>
              <a:r>
                <a:rPr lang="en-US" altLang="zh-CN" sz="1600" b="1" baseline="-25000" dirty="0">
                  <a:solidFill>
                    <a:schemeClr val="accent1"/>
                  </a:solidFill>
                  <a:latin typeface="Lato" panose="020F0502020204030203" pitchFamily="34" charset="0"/>
                  <a:ea typeface="微软雅黑 Light" panose="020B0502040204020203" pitchFamily="34" charset="-122"/>
                </a:rPr>
                <a:t>t</a:t>
              </a:r>
              <a:endParaRPr lang="zh-CN" altLang="en-US" sz="1600" b="1" baseline="-25000" dirty="0">
                <a:solidFill>
                  <a:schemeClr val="accent1"/>
                </a:solidFill>
                <a:latin typeface="Lato" panose="020F0502020204030203" pitchFamily="34" charset="0"/>
                <a:ea typeface="微软雅黑 Light" panose="020B0502040204020203" pitchFamily="34" charset="-122"/>
              </a:endParaRPr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AD51CDCF-D0A9-546A-69EA-C434329B859D}"/>
                </a:ext>
              </a:extLst>
            </p:cNvPr>
            <p:cNvSpPr txBox="1"/>
            <p:nvPr/>
          </p:nvSpPr>
          <p:spPr>
            <a:xfrm>
              <a:off x="4031276" y="1901918"/>
              <a:ext cx="1048386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600" b="1" dirty="0">
                  <a:solidFill>
                    <a:schemeClr val="accent1"/>
                  </a:solidFill>
                  <a:latin typeface="Raleway" pitchFamily="2" charset="0"/>
                  <a:ea typeface="微软雅黑 Light" panose="020B0502040204020203" pitchFamily="34" charset="-122"/>
                </a:rPr>
                <a:t>候选记忆细胞</a:t>
              </a:r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CD7E5AD4-0402-FA11-9BF4-5648B7E42A40}"/>
                </a:ext>
              </a:extLst>
            </p:cNvPr>
            <p:cNvSpPr txBox="1"/>
            <p:nvPr/>
          </p:nvSpPr>
          <p:spPr>
            <a:xfrm>
              <a:off x="4379306" y="2449028"/>
              <a:ext cx="497636" cy="36961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600" b="1" dirty="0">
                  <a:solidFill>
                    <a:schemeClr val="accent1"/>
                  </a:solidFill>
                  <a:latin typeface="Lato" panose="020F0502020204030203" pitchFamily="34" charset="0"/>
                  <a:ea typeface="微软雅黑 Light" panose="020B0502040204020203" pitchFamily="34" charset="-122"/>
                </a:rPr>
                <a:t>C</a:t>
              </a:r>
              <a:r>
                <a:rPr lang="en-US" altLang="zh-CN" sz="1600" b="1" baseline="-25000" dirty="0">
                  <a:solidFill>
                    <a:schemeClr val="accent1"/>
                  </a:solidFill>
                  <a:latin typeface="Lato" panose="020F0502020204030203" pitchFamily="34" charset="0"/>
                  <a:ea typeface="微软雅黑 Light" panose="020B0502040204020203" pitchFamily="34" charset="-122"/>
                </a:rPr>
                <a:t>t</a:t>
              </a:r>
              <a:endParaRPr lang="zh-CN" altLang="en-US" sz="1600" b="1" baseline="-25000" dirty="0">
                <a:solidFill>
                  <a:schemeClr val="accent1"/>
                </a:solidFill>
                <a:latin typeface="Lato" panose="020F0502020204030203" pitchFamily="34" charset="0"/>
                <a:ea typeface="微软雅黑 Light" panose="020B0502040204020203" pitchFamily="34" charset="-122"/>
              </a:endParaRPr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8E7898AB-BA4E-AF64-79BC-647451100D75}"/>
                </a:ext>
              </a:extLst>
            </p:cNvPr>
            <p:cNvSpPr txBox="1"/>
            <p:nvPr/>
          </p:nvSpPr>
          <p:spPr>
            <a:xfrm>
              <a:off x="5677357" y="2158233"/>
              <a:ext cx="903776" cy="36961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1600" b="1" dirty="0">
                  <a:solidFill>
                    <a:schemeClr val="accent1"/>
                  </a:solidFill>
                  <a:latin typeface="Raleway" pitchFamily="2" charset="0"/>
                  <a:ea typeface="微软雅黑 Light" panose="020B0502040204020203" pitchFamily="34" charset="-122"/>
                </a:rPr>
                <a:t>输出门</a:t>
              </a:r>
            </a:p>
          </p:txBody>
        </p: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C2B08201-314F-D554-5ADE-45F8E0628BF6}"/>
                </a:ext>
              </a:extLst>
            </p:cNvPr>
            <p:cNvSpPr txBox="1"/>
            <p:nvPr/>
          </p:nvSpPr>
          <p:spPr>
            <a:xfrm>
              <a:off x="5864281" y="2449902"/>
              <a:ext cx="432999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600" b="1" dirty="0">
                  <a:solidFill>
                    <a:schemeClr val="accent1"/>
                  </a:solidFill>
                  <a:latin typeface="Lato" panose="020F0502020204030203" pitchFamily="34" charset="0"/>
                  <a:ea typeface="微软雅黑 Light" panose="020B0502040204020203" pitchFamily="34" charset="-122"/>
                </a:rPr>
                <a:t>O</a:t>
              </a:r>
              <a:r>
                <a:rPr lang="en-US" altLang="zh-CN" sz="1600" b="1" baseline="-25000" dirty="0">
                  <a:solidFill>
                    <a:schemeClr val="accent1"/>
                  </a:solidFill>
                  <a:latin typeface="Lato" panose="020F0502020204030203" pitchFamily="34" charset="0"/>
                  <a:ea typeface="微软雅黑 Light" panose="020B0502040204020203" pitchFamily="34" charset="-122"/>
                </a:rPr>
                <a:t>t</a:t>
              </a:r>
              <a:endParaRPr lang="zh-CN" altLang="en-US" sz="1600" b="1" baseline="-25000" dirty="0">
                <a:solidFill>
                  <a:schemeClr val="accent1"/>
                </a:solidFill>
                <a:latin typeface="Lato" panose="020F0502020204030203" pitchFamily="34" charset="0"/>
                <a:ea typeface="微软雅黑 Light" panose="020B0502040204020203" pitchFamily="34" charset="-122"/>
              </a:endParaRPr>
            </a:p>
          </p:txBody>
        </p:sp>
        <p:cxnSp>
          <p:nvCxnSpPr>
            <p:cNvPr id="35" name="直接箭头连接符 34">
              <a:extLst>
                <a:ext uri="{FF2B5EF4-FFF2-40B4-BE49-F238E27FC236}">
                  <a16:creationId xmlns:a16="http://schemas.microsoft.com/office/drawing/2014/main" id="{E48E01E7-3656-2BB0-5C78-03F186E3783D}"/>
                </a:ext>
              </a:extLst>
            </p:cNvPr>
            <p:cNvCxnSpPr/>
            <p:nvPr/>
          </p:nvCxnSpPr>
          <p:spPr>
            <a:xfrm flipV="1">
              <a:off x="1824038" y="3317252"/>
              <a:ext cx="0" cy="526538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6" name="直接箭头连接符 35">
              <a:extLst>
                <a:ext uri="{FF2B5EF4-FFF2-40B4-BE49-F238E27FC236}">
                  <a16:creationId xmlns:a16="http://schemas.microsoft.com/office/drawing/2014/main" id="{03DE09A3-9BB8-AF88-5921-758C4ECFAE7F}"/>
                </a:ext>
              </a:extLst>
            </p:cNvPr>
            <p:cNvCxnSpPr/>
            <p:nvPr/>
          </p:nvCxnSpPr>
          <p:spPr>
            <a:xfrm flipV="1">
              <a:off x="3291027" y="3295273"/>
              <a:ext cx="0" cy="526538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7" name="直接箭头连接符 36">
              <a:extLst>
                <a:ext uri="{FF2B5EF4-FFF2-40B4-BE49-F238E27FC236}">
                  <a16:creationId xmlns:a16="http://schemas.microsoft.com/office/drawing/2014/main" id="{CA70244F-52E3-9F2D-A0FA-882CB124F803}"/>
                </a:ext>
              </a:extLst>
            </p:cNvPr>
            <p:cNvCxnSpPr/>
            <p:nvPr/>
          </p:nvCxnSpPr>
          <p:spPr>
            <a:xfrm flipV="1">
              <a:off x="4348163" y="3317252"/>
              <a:ext cx="0" cy="526538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42" name="文本框 41">
            <a:extLst>
              <a:ext uri="{FF2B5EF4-FFF2-40B4-BE49-F238E27FC236}">
                <a16:creationId xmlns:a16="http://schemas.microsoft.com/office/drawing/2014/main" id="{40C7996E-63D0-BA25-8F4A-1D44EA388C95}"/>
              </a:ext>
            </a:extLst>
          </p:cNvPr>
          <p:cNvSpPr txBox="1"/>
          <p:nvPr/>
        </p:nvSpPr>
        <p:spPr>
          <a:xfrm>
            <a:off x="7828537" y="728821"/>
            <a:ext cx="351945" cy="4759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kern="1000" dirty="0">
                <a:solidFill>
                  <a:srgbClr val="E93D5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1</a:t>
            </a:r>
            <a:endParaRPr lang="zh-CN" altLang="en-US" sz="2400" b="1" dirty="0">
              <a:solidFill>
                <a:srgbClr val="E93D51"/>
              </a:solidFill>
              <a:latin typeface="Lato" panose="020F0502020204030203" pitchFamily="34" charset="0"/>
              <a:ea typeface="微软雅黑 Light" panose="020B0502040204020203" pitchFamily="34" charset="-122"/>
              <a:cs typeface="Lato" panose="020F0502020204030203" pitchFamily="34" charset="0"/>
            </a:endParaRPr>
          </a:p>
        </p:txBody>
      </p:sp>
      <p:graphicFrame>
        <p:nvGraphicFramePr>
          <p:cNvPr id="39" name="对象 38">
            <a:extLst>
              <a:ext uri="{FF2B5EF4-FFF2-40B4-BE49-F238E27FC236}">
                <a16:creationId xmlns:a16="http://schemas.microsoft.com/office/drawing/2014/main" id="{305ED540-398A-0D27-D958-BA72E1A605F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71336288"/>
              </p:ext>
            </p:extLst>
          </p:nvPr>
        </p:nvGraphicFramePr>
        <p:xfrm>
          <a:off x="3885206" y="692516"/>
          <a:ext cx="3779263" cy="5612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3" imgW="5387400" imgH="800280" progId="PBrush">
                  <p:embed/>
                </p:oleObj>
              </mc:Choice>
              <mc:Fallback>
                <p:oleObj name="Bitmap Image" r:id="rId3" imgW="5387400" imgH="80028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885206" y="692516"/>
                        <a:ext cx="3779263" cy="5612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667412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1">
            <a:extLst>
              <a:ext uri="{FF2B5EF4-FFF2-40B4-BE49-F238E27FC236}">
                <a16:creationId xmlns:a16="http://schemas.microsoft.com/office/drawing/2014/main" id="{69D6AADA-20B7-4D93-84F0-2F2363E10B54}"/>
              </a:ext>
            </a:extLst>
          </p:cNvPr>
          <p:cNvSpPr txBox="1">
            <a:spLocks/>
          </p:cNvSpPr>
          <p:nvPr/>
        </p:nvSpPr>
        <p:spPr>
          <a:xfrm>
            <a:off x="695622" y="289720"/>
            <a:ext cx="1323678" cy="457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zh-CN" altLang="en-US" sz="2000" dirty="0">
                <a:solidFill>
                  <a:srgbClr val="0070C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"/>
              </a:rPr>
              <a:t>记忆细胞</a:t>
            </a:r>
            <a:endParaRPr lang="zh-TW" altLang="en-US" sz="2000" dirty="0">
              <a:solidFill>
                <a:srgbClr val="0070C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Arial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36C43719-E3C2-47C6-380D-741FB026C132}"/>
              </a:ext>
            </a:extLst>
          </p:cNvPr>
          <p:cNvGrpSpPr/>
          <p:nvPr/>
        </p:nvGrpSpPr>
        <p:grpSpPr>
          <a:xfrm>
            <a:off x="1266826" y="1643063"/>
            <a:ext cx="6991349" cy="3114675"/>
            <a:chOff x="152401" y="1414463"/>
            <a:chExt cx="7327157" cy="3400425"/>
          </a:xfrm>
        </p:grpSpPr>
        <p:sp>
          <p:nvSpPr>
            <p:cNvPr id="3" name="Rounded Rectangle 182">
              <a:extLst>
                <a:ext uri="{FF2B5EF4-FFF2-40B4-BE49-F238E27FC236}">
                  <a16:creationId xmlns:a16="http://schemas.microsoft.com/office/drawing/2014/main" id="{24C78715-AEDF-4B6C-C0C0-F79A90E88DA2}"/>
                </a:ext>
              </a:extLst>
            </p:cNvPr>
            <p:cNvSpPr/>
            <p:nvPr/>
          </p:nvSpPr>
          <p:spPr>
            <a:xfrm>
              <a:off x="1008529" y="1414463"/>
              <a:ext cx="6471029" cy="2783394"/>
            </a:xfrm>
            <a:prstGeom prst="roundRect">
              <a:avLst/>
            </a:prstGeom>
            <a:solidFill>
              <a:srgbClr val="F4F4F4"/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4" name="Oval 223">
              <a:extLst>
                <a:ext uri="{FF2B5EF4-FFF2-40B4-BE49-F238E27FC236}">
                  <a16:creationId xmlns:a16="http://schemas.microsoft.com/office/drawing/2014/main" id="{A8FEBF1E-FF87-2063-7B3C-DD000B68CE8F}"/>
                </a:ext>
              </a:extLst>
            </p:cNvPr>
            <p:cNvSpPr/>
            <p:nvPr/>
          </p:nvSpPr>
          <p:spPr>
            <a:xfrm>
              <a:off x="1772274" y="4273017"/>
              <a:ext cx="591991" cy="541871"/>
            </a:xfrm>
            <a:prstGeom prst="ellipse">
              <a:avLst/>
            </a:prstGeom>
            <a:solidFill>
              <a:srgbClr val="4D4543"/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X</a:t>
              </a:r>
              <a:r>
                <a:rPr lang="en-US" sz="1000" baseline="-25000" dirty="0"/>
                <a:t>t</a:t>
              </a:r>
            </a:p>
          </p:txBody>
        </p:sp>
        <p:sp>
          <p:nvSpPr>
            <p:cNvPr id="5" name="Rounded Rectangle 224">
              <a:extLst>
                <a:ext uri="{FF2B5EF4-FFF2-40B4-BE49-F238E27FC236}">
                  <a16:creationId xmlns:a16="http://schemas.microsoft.com/office/drawing/2014/main" id="{7FBACEAF-A3EC-337C-0F53-B26A941351B2}"/>
                </a:ext>
              </a:extLst>
            </p:cNvPr>
            <p:cNvSpPr/>
            <p:nvPr/>
          </p:nvSpPr>
          <p:spPr>
            <a:xfrm>
              <a:off x="1596781" y="2995045"/>
              <a:ext cx="942975" cy="322208"/>
            </a:xfrm>
            <a:prstGeom prst="roundRect">
              <a:avLst/>
            </a:prstGeom>
            <a:solidFill>
              <a:srgbClr val="D9ECF2"/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l-GR" altLang="zh-CN" dirty="0">
                  <a:solidFill>
                    <a:srgbClr val="4D4543"/>
                  </a:solidFill>
                  <a:latin typeface="Lato" panose="020F0502020204030203" pitchFamily="34" charset="0"/>
                </a:rPr>
                <a:t>σ</a:t>
              </a:r>
              <a:endParaRPr lang="en-US" altLang="zh-CN" dirty="0">
                <a:solidFill>
                  <a:srgbClr val="4D4543"/>
                </a:solidFill>
                <a:latin typeface="Lato" panose="020F0502020204030203" pitchFamily="34" charset="0"/>
              </a:endParaRPr>
            </a:p>
          </p:txBody>
        </p:sp>
        <p:sp>
          <p:nvSpPr>
            <p:cNvPr id="6" name="Rounded Rectangle 225">
              <a:extLst>
                <a:ext uri="{FF2B5EF4-FFF2-40B4-BE49-F238E27FC236}">
                  <a16:creationId xmlns:a16="http://schemas.microsoft.com/office/drawing/2014/main" id="{0E6658B0-6A0E-C7FE-4AFF-4C01ED655286}"/>
                </a:ext>
              </a:extLst>
            </p:cNvPr>
            <p:cNvSpPr/>
            <p:nvPr/>
          </p:nvSpPr>
          <p:spPr>
            <a:xfrm>
              <a:off x="3027500" y="2995045"/>
              <a:ext cx="942975" cy="322208"/>
            </a:xfrm>
            <a:prstGeom prst="roundRect">
              <a:avLst/>
            </a:prstGeom>
            <a:solidFill>
              <a:srgbClr val="D9ECF2"/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l-GR" altLang="zh-CN" dirty="0">
                  <a:solidFill>
                    <a:srgbClr val="4D4543"/>
                  </a:solidFill>
                  <a:latin typeface="Lato" panose="020F0502020204030203" pitchFamily="34" charset="0"/>
                </a:rPr>
                <a:t>σ</a:t>
              </a:r>
              <a:endParaRPr lang="en-US" altLang="zh-CN" dirty="0">
                <a:solidFill>
                  <a:srgbClr val="4D4543"/>
                </a:solidFill>
                <a:latin typeface="Lato" panose="020F0502020204030203" pitchFamily="34" charset="0"/>
              </a:endParaRPr>
            </a:p>
          </p:txBody>
        </p:sp>
        <p:sp>
          <p:nvSpPr>
            <p:cNvPr id="8" name="Rounded Rectangle 226">
              <a:extLst>
                <a:ext uri="{FF2B5EF4-FFF2-40B4-BE49-F238E27FC236}">
                  <a16:creationId xmlns:a16="http://schemas.microsoft.com/office/drawing/2014/main" id="{7F3FE356-C386-E0DB-9099-FA81FA08176C}"/>
                </a:ext>
              </a:extLst>
            </p:cNvPr>
            <p:cNvSpPr/>
            <p:nvPr/>
          </p:nvSpPr>
          <p:spPr>
            <a:xfrm>
              <a:off x="4115321" y="2995045"/>
              <a:ext cx="942975" cy="322209"/>
            </a:xfrm>
            <a:prstGeom prst="roundRect">
              <a:avLst/>
            </a:prstGeom>
            <a:solidFill>
              <a:srgbClr val="D9ECF2"/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4D4543"/>
                  </a:solidFill>
                  <a:latin typeface="Lato" panose="020F0502020204030203" pitchFamily="34" charset="0"/>
                </a:rPr>
                <a:t>tanh</a:t>
              </a:r>
            </a:p>
          </p:txBody>
        </p:sp>
        <p:sp>
          <p:nvSpPr>
            <p:cNvPr id="9" name="Rounded Rectangle 227">
              <a:extLst>
                <a:ext uri="{FF2B5EF4-FFF2-40B4-BE49-F238E27FC236}">
                  <a16:creationId xmlns:a16="http://schemas.microsoft.com/office/drawing/2014/main" id="{EBC9B228-938F-295F-FD18-5246CA7946CF}"/>
                </a:ext>
              </a:extLst>
            </p:cNvPr>
            <p:cNvSpPr/>
            <p:nvPr/>
          </p:nvSpPr>
          <p:spPr>
            <a:xfrm>
              <a:off x="5593103" y="2995045"/>
              <a:ext cx="942975" cy="322209"/>
            </a:xfrm>
            <a:prstGeom prst="roundRect">
              <a:avLst/>
            </a:prstGeom>
            <a:solidFill>
              <a:srgbClr val="D9ECF2"/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l-GR" altLang="zh-CN" dirty="0">
                  <a:solidFill>
                    <a:srgbClr val="4D4543"/>
                  </a:solidFill>
                  <a:latin typeface="Lato" panose="020F0502020204030203" pitchFamily="34" charset="0"/>
                </a:rPr>
                <a:t>σ</a:t>
              </a:r>
              <a:endParaRPr lang="en-US" altLang="zh-CN" dirty="0">
                <a:solidFill>
                  <a:srgbClr val="4D4543"/>
                </a:solidFill>
                <a:latin typeface="Lato" panose="020F0502020204030203" pitchFamily="34" charset="0"/>
              </a:endParaRPr>
            </a:p>
          </p:txBody>
        </p:sp>
        <p:sp>
          <p:nvSpPr>
            <p:cNvPr id="10" name="Oval 228">
              <a:extLst>
                <a:ext uri="{FF2B5EF4-FFF2-40B4-BE49-F238E27FC236}">
                  <a16:creationId xmlns:a16="http://schemas.microsoft.com/office/drawing/2014/main" id="{C73E9004-543B-5E88-1AE4-8B7E56AA182B}"/>
                </a:ext>
              </a:extLst>
            </p:cNvPr>
            <p:cNvSpPr/>
            <p:nvPr/>
          </p:nvSpPr>
          <p:spPr>
            <a:xfrm>
              <a:off x="2196852" y="3549014"/>
              <a:ext cx="266043" cy="266043"/>
            </a:xfrm>
            <a:prstGeom prst="ellipse">
              <a:avLst/>
            </a:prstGeom>
            <a:solidFill>
              <a:srgbClr val="FF7C80"/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0</a:t>
              </a:r>
            </a:p>
          </p:txBody>
        </p:sp>
        <p:sp>
          <p:nvSpPr>
            <p:cNvPr id="11" name="Oval 229">
              <a:extLst>
                <a:ext uri="{FF2B5EF4-FFF2-40B4-BE49-F238E27FC236}">
                  <a16:creationId xmlns:a16="http://schemas.microsoft.com/office/drawing/2014/main" id="{37226E2E-5DC6-89E5-3435-B7D30B396A75}"/>
                </a:ext>
              </a:extLst>
            </p:cNvPr>
            <p:cNvSpPr/>
            <p:nvPr/>
          </p:nvSpPr>
          <p:spPr>
            <a:xfrm>
              <a:off x="3627571" y="3549014"/>
              <a:ext cx="266043" cy="266043"/>
            </a:xfrm>
            <a:prstGeom prst="ellipse">
              <a:avLst/>
            </a:prstGeom>
            <a:solidFill>
              <a:srgbClr val="FF7C80"/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1</a:t>
              </a:r>
            </a:p>
          </p:txBody>
        </p:sp>
        <p:sp>
          <p:nvSpPr>
            <p:cNvPr id="12" name="Oval 230">
              <a:extLst>
                <a:ext uri="{FF2B5EF4-FFF2-40B4-BE49-F238E27FC236}">
                  <a16:creationId xmlns:a16="http://schemas.microsoft.com/office/drawing/2014/main" id="{57405A05-5D75-FA02-863E-0FE3DF01828F}"/>
                </a:ext>
              </a:extLst>
            </p:cNvPr>
            <p:cNvSpPr/>
            <p:nvPr/>
          </p:nvSpPr>
          <p:spPr>
            <a:xfrm>
              <a:off x="4715393" y="3549014"/>
              <a:ext cx="266043" cy="266043"/>
            </a:xfrm>
            <a:prstGeom prst="ellipse">
              <a:avLst/>
            </a:prstGeom>
            <a:solidFill>
              <a:srgbClr val="FF7C80"/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2</a:t>
              </a:r>
            </a:p>
          </p:txBody>
        </p:sp>
        <p:sp>
          <p:nvSpPr>
            <p:cNvPr id="13" name="Oval 231">
              <a:extLst>
                <a:ext uri="{FF2B5EF4-FFF2-40B4-BE49-F238E27FC236}">
                  <a16:creationId xmlns:a16="http://schemas.microsoft.com/office/drawing/2014/main" id="{29BD6656-BACC-B134-5EC1-C0935D655287}"/>
                </a:ext>
              </a:extLst>
            </p:cNvPr>
            <p:cNvSpPr/>
            <p:nvPr/>
          </p:nvSpPr>
          <p:spPr>
            <a:xfrm>
              <a:off x="6193175" y="3549014"/>
              <a:ext cx="266043" cy="266043"/>
            </a:xfrm>
            <a:prstGeom prst="ellipse">
              <a:avLst/>
            </a:prstGeom>
            <a:solidFill>
              <a:srgbClr val="FF7C80"/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3</a:t>
              </a:r>
            </a:p>
          </p:txBody>
        </p:sp>
        <p:sp>
          <p:nvSpPr>
            <p:cNvPr id="14" name="Oval 232">
              <a:extLst>
                <a:ext uri="{FF2B5EF4-FFF2-40B4-BE49-F238E27FC236}">
                  <a16:creationId xmlns:a16="http://schemas.microsoft.com/office/drawing/2014/main" id="{B39A4172-821F-E9C9-D379-EDD3080AF651}"/>
                </a:ext>
              </a:extLst>
            </p:cNvPr>
            <p:cNvSpPr/>
            <p:nvPr/>
          </p:nvSpPr>
          <p:spPr>
            <a:xfrm>
              <a:off x="152401" y="3558542"/>
              <a:ext cx="565372" cy="563120"/>
            </a:xfrm>
            <a:prstGeom prst="ellipse">
              <a:avLst/>
            </a:prstGeom>
            <a:solidFill>
              <a:srgbClr val="F9AE62"/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000" dirty="0"/>
                <a:t>H</a:t>
              </a:r>
              <a:r>
                <a:rPr lang="en-US" sz="1000" baseline="-25000" dirty="0"/>
                <a:t>t-1</a:t>
              </a:r>
            </a:p>
          </p:txBody>
        </p:sp>
        <p:cxnSp>
          <p:nvCxnSpPr>
            <p:cNvPr id="15" name="Elbow Connector 245">
              <a:extLst>
                <a:ext uri="{FF2B5EF4-FFF2-40B4-BE49-F238E27FC236}">
                  <a16:creationId xmlns:a16="http://schemas.microsoft.com/office/drawing/2014/main" id="{04025C25-12E7-0F9D-3C00-1EE8742046BF}"/>
                </a:ext>
              </a:extLst>
            </p:cNvPr>
            <p:cNvCxnSpPr>
              <a:cxnSpLocks/>
              <a:stCxn id="4" idx="0"/>
              <a:endCxn id="5" idx="2"/>
            </p:cNvCxnSpPr>
            <p:nvPr/>
          </p:nvCxnSpPr>
          <p:spPr>
            <a:xfrm rot="16200000" flipV="1">
              <a:off x="1590388" y="3795134"/>
              <a:ext cx="955764" cy="1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4D4543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Elbow Connector 246">
              <a:extLst>
                <a:ext uri="{FF2B5EF4-FFF2-40B4-BE49-F238E27FC236}">
                  <a16:creationId xmlns:a16="http://schemas.microsoft.com/office/drawing/2014/main" id="{2B160F28-A488-7318-6EC4-E39A3156BFA4}"/>
                </a:ext>
              </a:extLst>
            </p:cNvPr>
            <p:cNvCxnSpPr>
              <a:cxnSpLocks/>
              <a:stCxn id="4" idx="0"/>
              <a:endCxn id="6" idx="2"/>
            </p:cNvCxnSpPr>
            <p:nvPr/>
          </p:nvCxnSpPr>
          <p:spPr>
            <a:xfrm rot="5400000" flipH="1" flipV="1">
              <a:off x="2305747" y="3079776"/>
              <a:ext cx="955764" cy="1430718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4D4543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Elbow Connector 247">
              <a:extLst>
                <a:ext uri="{FF2B5EF4-FFF2-40B4-BE49-F238E27FC236}">
                  <a16:creationId xmlns:a16="http://schemas.microsoft.com/office/drawing/2014/main" id="{96094F27-0E79-F099-6D34-201650AC835B}"/>
                </a:ext>
              </a:extLst>
            </p:cNvPr>
            <p:cNvCxnSpPr>
              <a:cxnSpLocks/>
              <a:stCxn id="4" idx="0"/>
              <a:endCxn id="8" idx="2"/>
            </p:cNvCxnSpPr>
            <p:nvPr/>
          </p:nvCxnSpPr>
          <p:spPr>
            <a:xfrm rot="5400000" flipH="1" flipV="1">
              <a:off x="2849658" y="2535867"/>
              <a:ext cx="955763" cy="2518539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4D4543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Elbow Connector 248">
              <a:extLst>
                <a:ext uri="{FF2B5EF4-FFF2-40B4-BE49-F238E27FC236}">
                  <a16:creationId xmlns:a16="http://schemas.microsoft.com/office/drawing/2014/main" id="{340B983C-5E18-2D59-E74C-33F81B45F690}"/>
                </a:ext>
              </a:extLst>
            </p:cNvPr>
            <p:cNvCxnSpPr>
              <a:cxnSpLocks/>
              <a:stCxn id="4" idx="0"/>
              <a:endCxn id="9" idx="2"/>
            </p:cNvCxnSpPr>
            <p:nvPr/>
          </p:nvCxnSpPr>
          <p:spPr>
            <a:xfrm rot="5400000" flipH="1" flipV="1">
              <a:off x="3588549" y="1796976"/>
              <a:ext cx="955763" cy="3996321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4D4543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Arrow Connector 249">
              <a:extLst>
                <a:ext uri="{FF2B5EF4-FFF2-40B4-BE49-F238E27FC236}">
                  <a16:creationId xmlns:a16="http://schemas.microsoft.com/office/drawing/2014/main" id="{9C53C477-0841-3D6B-6553-60181E0546FD}"/>
                </a:ext>
              </a:extLst>
            </p:cNvPr>
            <p:cNvCxnSpPr>
              <a:cxnSpLocks/>
              <a:stCxn id="10" idx="0"/>
            </p:cNvCxnSpPr>
            <p:nvPr/>
          </p:nvCxnSpPr>
          <p:spPr>
            <a:xfrm flipV="1">
              <a:off x="2329873" y="3317252"/>
              <a:ext cx="6554" cy="231761"/>
            </a:xfrm>
            <a:prstGeom prst="straightConnector1">
              <a:avLst/>
            </a:prstGeom>
            <a:ln w="19050">
              <a:solidFill>
                <a:srgbClr val="FF7C80"/>
              </a:solidFill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250">
              <a:extLst>
                <a:ext uri="{FF2B5EF4-FFF2-40B4-BE49-F238E27FC236}">
                  <a16:creationId xmlns:a16="http://schemas.microsoft.com/office/drawing/2014/main" id="{9F4B0AA2-F7B8-0B80-C1EE-BA9D6DB9B126}"/>
                </a:ext>
              </a:extLst>
            </p:cNvPr>
            <p:cNvCxnSpPr>
              <a:cxnSpLocks/>
              <a:stCxn id="11" idx="0"/>
            </p:cNvCxnSpPr>
            <p:nvPr/>
          </p:nvCxnSpPr>
          <p:spPr>
            <a:xfrm flipH="1" flipV="1">
              <a:off x="3746607" y="3317252"/>
              <a:ext cx="13986" cy="231761"/>
            </a:xfrm>
            <a:prstGeom prst="straightConnector1">
              <a:avLst/>
            </a:prstGeom>
            <a:ln w="19050">
              <a:solidFill>
                <a:srgbClr val="FF7C80"/>
              </a:solidFill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51">
              <a:extLst>
                <a:ext uri="{FF2B5EF4-FFF2-40B4-BE49-F238E27FC236}">
                  <a16:creationId xmlns:a16="http://schemas.microsoft.com/office/drawing/2014/main" id="{85231576-E9B3-73F5-08AC-E1F3C47BEA03}"/>
                </a:ext>
              </a:extLst>
            </p:cNvPr>
            <p:cNvCxnSpPr>
              <a:cxnSpLocks/>
              <a:stCxn id="12" idx="0"/>
            </p:cNvCxnSpPr>
            <p:nvPr/>
          </p:nvCxnSpPr>
          <p:spPr>
            <a:xfrm flipH="1" flipV="1">
              <a:off x="4835855" y="3322570"/>
              <a:ext cx="12560" cy="226444"/>
            </a:xfrm>
            <a:prstGeom prst="straightConnector1">
              <a:avLst/>
            </a:prstGeom>
            <a:ln w="19050">
              <a:solidFill>
                <a:srgbClr val="FF7C80"/>
              </a:solidFill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52">
              <a:extLst>
                <a:ext uri="{FF2B5EF4-FFF2-40B4-BE49-F238E27FC236}">
                  <a16:creationId xmlns:a16="http://schemas.microsoft.com/office/drawing/2014/main" id="{49BAA109-DD85-E8CC-66E4-F9568C329109}"/>
                </a:ext>
              </a:extLst>
            </p:cNvPr>
            <p:cNvCxnSpPr/>
            <p:nvPr/>
          </p:nvCxnSpPr>
          <p:spPr>
            <a:xfrm flipH="1" flipV="1">
              <a:off x="6315130" y="3317252"/>
              <a:ext cx="11066" cy="231762"/>
            </a:xfrm>
            <a:prstGeom prst="straightConnector1">
              <a:avLst/>
            </a:prstGeom>
            <a:ln w="19050">
              <a:solidFill>
                <a:srgbClr val="FF7C80"/>
              </a:solidFill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Elbow Connector 256">
              <a:extLst>
                <a:ext uri="{FF2B5EF4-FFF2-40B4-BE49-F238E27FC236}">
                  <a16:creationId xmlns:a16="http://schemas.microsoft.com/office/drawing/2014/main" id="{32ECEFD3-1224-DBB3-19C1-39E9E1B08B69}"/>
                </a:ext>
              </a:extLst>
            </p:cNvPr>
            <p:cNvCxnSpPr>
              <a:cxnSpLocks/>
              <a:stCxn id="14" idx="6"/>
            </p:cNvCxnSpPr>
            <p:nvPr/>
          </p:nvCxnSpPr>
          <p:spPr>
            <a:xfrm flipV="1">
              <a:off x="717773" y="3327349"/>
              <a:ext cx="5146508" cy="512753"/>
            </a:xfrm>
            <a:prstGeom prst="bentConnector3">
              <a:avLst>
                <a:gd name="adj1" fmla="val 99971"/>
              </a:avLst>
            </a:prstGeom>
            <a:ln w="19050">
              <a:solidFill>
                <a:srgbClr val="F9AE62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7" name="Elbow Connector 260">
              <a:extLst>
                <a:ext uri="{FF2B5EF4-FFF2-40B4-BE49-F238E27FC236}">
                  <a16:creationId xmlns:a16="http://schemas.microsoft.com/office/drawing/2014/main" id="{EE61BED7-3280-77B3-CF08-0648F99AD781}"/>
                </a:ext>
              </a:extLst>
            </p:cNvPr>
            <p:cNvCxnSpPr>
              <a:cxnSpLocks/>
              <a:stCxn id="9" idx="0"/>
            </p:cNvCxnSpPr>
            <p:nvPr/>
          </p:nvCxnSpPr>
          <p:spPr>
            <a:xfrm rot="5400000" flipH="1" flipV="1">
              <a:off x="5971846" y="2901560"/>
              <a:ext cx="186230" cy="740"/>
            </a:xfrm>
            <a:prstGeom prst="bentConnector3">
              <a:avLst/>
            </a:prstGeom>
            <a:ln w="19050">
              <a:solidFill>
                <a:srgbClr val="4D4543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01DD823D-5435-2FA1-FAF6-82B67D2B37FA}"/>
                </a:ext>
              </a:extLst>
            </p:cNvPr>
            <p:cNvSpPr txBox="1"/>
            <p:nvPr/>
          </p:nvSpPr>
          <p:spPr>
            <a:xfrm>
              <a:off x="1264800" y="2570680"/>
              <a:ext cx="886288" cy="28561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1100" b="1" dirty="0">
                  <a:solidFill>
                    <a:schemeClr val="accent1"/>
                  </a:solidFill>
                  <a:latin typeface="Raleway" pitchFamily="2" charset="0"/>
                  <a:ea typeface="微软雅黑 Light" panose="020B0502040204020203" pitchFamily="34" charset="-122"/>
                </a:rPr>
                <a:t>遗忘门 </a:t>
              </a:r>
              <a:r>
                <a:rPr lang="en-US" altLang="zh-CN" sz="1100" b="1" dirty="0">
                  <a:solidFill>
                    <a:schemeClr val="accent1"/>
                  </a:solidFill>
                  <a:latin typeface="Lato" panose="020F0502020204030203" pitchFamily="34" charset="0"/>
                  <a:ea typeface="微软雅黑 Light" panose="020B0502040204020203" pitchFamily="34" charset="-122"/>
                </a:rPr>
                <a:t>F</a:t>
              </a:r>
              <a:r>
                <a:rPr lang="en-US" altLang="zh-CN" sz="1100" b="1" baseline="-25000" dirty="0">
                  <a:solidFill>
                    <a:schemeClr val="accent1"/>
                  </a:solidFill>
                  <a:latin typeface="Lato" panose="020F0502020204030203" pitchFamily="34" charset="0"/>
                  <a:ea typeface="微软雅黑 Light" panose="020B0502040204020203" pitchFamily="34" charset="-122"/>
                </a:rPr>
                <a:t>t</a:t>
              </a:r>
              <a:endParaRPr lang="zh-CN" altLang="en-US" sz="1100" b="1" baseline="-25000" dirty="0">
                <a:solidFill>
                  <a:schemeClr val="accent1"/>
                </a:solidFill>
                <a:latin typeface="Lato" panose="020F0502020204030203" pitchFamily="34" charset="0"/>
                <a:ea typeface="微软雅黑 Light" panose="020B0502040204020203" pitchFamily="34" charset="-122"/>
              </a:endParaRPr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D841C5E2-E994-30EA-90CE-ABC1C2B94060}"/>
                </a:ext>
              </a:extLst>
            </p:cNvPr>
            <p:cNvSpPr txBox="1"/>
            <p:nvPr/>
          </p:nvSpPr>
          <p:spPr>
            <a:xfrm>
              <a:off x="2636849" y="2559321"/>
              <a:ext cx="809777" cy="28561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1100" b="1" dirty="0">
                  <a:solidFill>
                    <a:schemeClr val="accent1"/>
                  </a:solidFill>
                  <a:latin typeface="Raleway" pitchFamily="2" charset="0"/>
                  <a:ea typeface="微软雅黑 Light" panose="020B0502040204020203" pitchFamily="34" charset="-122"/>
                </a:rPr>
                <a:t>输入门 </a:t>
              </a:r>
              <a:r>
                <a:rPr lang="en-US" altLang="zh-CN" sz="1100" b="1" dirty="0">
                  <a:solidFill>
                    <a:schemeClr val="accent1"/>
                  </a:solidFill>
                  <a:latin typeface="Lato" panose="020F0502020204030203" pitchFamily="34" charset="0"/>
                  <a:ea typeface="微软雅黑 Light" panose="020B0502040204020203" pitchFamily="34" charset="-122"/>
                </a:rPr>
                <a:t>I</a:t>
              </a:r>
              <a:r>
                <a:rPr lang="en-US" altLang="zh-CN" sz="1100" b="1" baseline="-25000" dirty="0">
                  <a:solidFill>
                    <a:schemeClr val="accent1"/>
                  </a:solidFill>
                  <a:latin typeface="Lato" panose="020F0502020204030203" pitchFamily="34" charset="0"/>
                  <a:ea typeface="微软雅黑 Light" panose="020B0502040204020203" pitchFamily="34" charset="-122"/>
                </a:rPr>
                <a:t>t</a:t>
              </a:r>
              <a:endParaRPr lang="zh-CN" altLang="en-US" sz="1100" b="1" baseline="-25000" dirty="0">
                <a:solidFill>
                  <a:schemeClr val="accent1"/>
                </a:solidFill>
                <a:latin typeface="Lato" panose="020F0502020204030203" pitchFamily="34" charset="0"/>
                <a:ea typeface="微软雅黑 Light" panose="020B0502040204020203" pitchFamily="34" charset="-122"/>
              </a:endParaRPr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E3CD2FD7-1DCB-A8B2-8599-8D4F02F1E95A}"/>
                </a:ext>
              </a:extLst>
            </p:cNvPr>
            <p:cNvSpPr txBox="1"/>
            <p:nvPr/>
          </p:nvSpPr>
          <p:spPr>
            <a:xfrm>
              <a:off x="3970475" y="2604209"/>
              <a:ext cx="1312913" cy="28561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100" b="1" dirty="0">
                  <a:solidFill>
                    <a:schemeClr val="accent1"/>
                  </a:solidFill>
                  <a:latin typeface="Raleway" pitchFamily="2" charset="0"/>
                  <a:ea typeface="微软雅黑 Light" panose="020B0502040204020203" pitchFamily="34" charset="-122"/>
                </a:rPr>
                <a:t>候选记忆细胞 </a:t>
              </a:r>
              <a:r>
                <a:rPr lang="en-US" altLang="zh-CN" sz="1100" b="1" dirty="0">
                  <a:solidFill>
                    <a:schemeClr val="accent1"/>
                  </a:solidFill>
                  <a:latin typeface="Lato" panose="020F0502020204030203" pitchFamily="34" charset="0"/>
                  <a:ea typeface="微软雅黑 Light" panose="020B0502040204020203" pitchFamily="34" charset="-122"/>
                </a:rPr>
                <a:t>C</a:t>
              </a:r>
              <a:r>
                <a:rPr lang="en-US" altLang="zh-CN" sz="1100" b="1" baseline="-25000" dirty="0">
                  <a:solidFill>
                    <a:schemeClr val="accent1"/>
                  </a:solidFill>
                  <a:latin typeface="Lato" panose="020F0502020204030203" pitchFamily="34" charset="0"/>
                  <a:ea typeface="微软雅黑 Light" panose="020B0502040204020203" pitchFamily="34" charset="-122"/>
                </a:rPr>
                <a:t>t</a:t>
              </a:r>
              <a:endParaRPr lang="zh-CN" altLang="en-US" sz="1100" b="1" baseline="-25000" dirty="0">
                <a:solidFill>
                  <a:schemeClr val="accent1"/>
                </a:solidFill>
                <a:latin typeface="Lato" panose="020F0502020204030203" pitchFamily="34" charset="0"/>
                <a:ea typeface="微软雅黑 Light" panose="020B0502040204020203" pitchFamily="34" charset="-122"/>
              </a:endParaRPr>
            </a:p>
          </p:txBody>
        </p: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EE9B18C7-ACBE-EE0A-7E91-78B9E6956E7D}"/>
                </a:ext>
              </a:extLst>
            </p:cNvPr>
            <p:cNvSpPr txBox="1"/>
            <p:nvPr/>
          </p:nvSpPr>
          <p:spPr>
            <a:xfrm>
              <a:off x="6130643" y="2545502"/>
              <a:ext cx="903776" cy="30241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1200" b="1" dirty="0">
                  <a:solidFill>
                    <a:schemeClr val="accent1"/>
                  </a:solidFill>
                  <a:latin typeface="Raleway" pitchFamily="2" charset="0"/>
                  <a:ea typeface="微软雅黑 Light" panose="020B0502040204020203" pitchFamily="34" charset="-122"/>
                </a:rPr>
                <a:t>输出门 </a:t>
              </a:r>
              <a:r>
                <a:rPr lang="en-US" altLang="zh-CN" sz="1200" b="1" dirty="0">
                  <a:solidFill>
                    <a:schemeClr val="accent1"/>
                  </a:solidFill>
                  <a:latin typeface="Lato" panose="020F0502020204030203" pitchFamily="34" charset="0"/>
                  <a:ea typeface="微软雅黑 Light" panose="020B0502040204020203" pitchFamily="34" charset="-122"/>
                </a:rPr>
                <a:t>O</a:t>
              </a:r>
              <a:r>
                <a:rPr lang="en-US" altLang="zh-CN" sz="1200" b="1" baseline="-25000" dirty="0">
                  <a:solidFill>
                    <a:schemeClr val="accent1"/>
                  </a:solidFill>
                  <a:latin typeface="Lato" panose="020F0502020204030203" pitchFamily="34" charset="0"/>
                  <a:ea typeface="微软雅黑 Light" panose="020B0502040204020203" pitchFamily="34" charset="-122"/>
                </a:rPr>
                <a:t>t</a:t>
              </a:r>
              <a:endParaRPr lang="zh-CN" altLang="en-US" sz="1200" b="1" baseline="-25000" dirty="0">
                <a:solidFill>
                  <a:schemeClr val="accent1"/>
                </a:solidFill>
                <a:latin typeface="Lato" panose="020F0502020204030203" pitchFamily="34" charset="0"/>
                <a:ea typeface="微软雅黑 Light" panose="020B0502040204020203" pitchFamily="34" charset="-122"/>
              </a:endParaRPr>
            </a:p>
          </p:txBody>
        </p:sp>
        <p:cxnSp>
          <p:nvCxnSpPr>
            <p:cNvPr id="36" name="直接箭头连接符 35">
              <a:extLst>
                <a:ext uri="{FF2B5EF4-FFF2-40B4-BE49-F238E27FC236}">
                  <a16:creationId xmlns:a16="http://schemas.microsoft.com/office/drawing/2014/main" id="{94B492D4-D991-FBB7-2990-DA6226FDB9E1}"/>
                </a:ext>
              </a:extLst>
            </p:cNvPr>
            <p:cNvCxnSpPr/>
            <p:nvPr/>
          </p:nvCxnSpPr>
          <p:spPr>
            <a:xfrm flipV="1">
              <a:off x="1824038" y="3317252"/>
              <a:ext cx="0" cy="526538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7" name="直接箭头连接符 36">
              <a:extLst>
                <a:ext uri="{FF2B5EF4-FFF2-40B4-BE49-F238E27FC236}">
                  <a16:creationId xmlns:a16="http://schemas.microsoft.com/office/drawing/2014/main" id="{9958E99D-AD78-4F85-E4F0-00464E66650F}"/>
                </a:ext>
              </a:extLst>
            </p:cNvPr>
            <p:cNvCxnSpPr/>
            <p:nvPr/>
          </p:nvCxnSpPr>
          <p:spPr>
            <a:xfrm flipV="1">
              <a:off x="3291027" y="3295273"/>
              <a:ext cx="0" cy="526538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8" name="直接箭头连接符 37">
              <a:extLst>
                <a:ext uri="{FF2B5EF4-FFF2-40B4-BE49-F238E27FC236}">
                  <a16:creationId xmlns:a16="http://schemas.microsoft.com/office/drawing/2014/main" id="{32F1FAE7-9E2D-7EAD-B193-494AA352E1B3}"/>
                </a:ext>
              </a:extLst>
            </p:cNvPr>
            <p:cNvCxnSpPr/>
            <p:nvPr/>
          </p:nvCxnSpPr>
          <p:spPr>
            <a:xfrm flipV="1">
              <a:off x="4348163" y="3317252"/>
              <a:ext cx="0" cy="526538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39" name="Oval 233">
            <a:extLst>
              <a:ext uri="{FF2B5EF4-FFF2-40B4-BE49-F238E27FC236}">
                <a16:creationId xmlns:a16="http://schemas.microsoft.com/office/drawing/2014/main" id="{CEF79253-D956-1965-871E-D7C0D3843754}"/>
              </a:ext>
            </a:extLst>
          </p:cNvPr>
          <p:cNvSpPr/>
          <p:nvPr/>
        </p:nvSpPr>
        <p:spPr>
          <a:xfrm>
            <a:off x="1266826" y="1639087"/>
            <a:ext cx="533324" cy="533502"/>
          </a:xfrm>
          <a:prstGeom prst="ellipse">
            <a:avLst/>
          </a:prstGeom>
          <a:solidFill>
            <a:srgbClr val="9BD5E5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rgbClr val="4D4543"/>
                </a:solidFill>
              </a:rPr>
              <a:t>C</a:t>
            </a:r>
            <a:r>
              <a:rPr lang="en-US" sz="1000" baseline="-25000" dirty="0">
                <a:solidFill>
                  <a:srgbClr val="4D4543"/>
                </a:solidFill>
              </a:rPr>
              <a:t>t-1</a:t>
            </a:r>
          </a:p>
        </p:txBody>
      </p:sp>
      <p:sp>
        <p:nvSpPr>
          <p:cNvPr id="40" name="Oval 236">
            <a:extLst>
              <a:ext uri="{FF2B5EF4-FFF2-40B4-BE49-F238E27FC236}">
                <a16:creationId xmlns:a16="http://schemas.microsoft.com/office/drawing/2014/main" id="{2A1E54DA-76C5-E5AD-8293-A7A79A195987}"/>
              </a:ext>
            </a:extLst>
          </p:cNvPr>
          <p:cNvSpPr/>
          <p:nvPr/>
        </p:nvSpPr>
        <p:spPr>
          <a:xfrm>
            <a:off x="2911409" y="1717059"/>
            <a:ext cx="366959" cy="377559"/>
          </a:xfrm>
          <a:prstGeom prst="ellipse">
            <a:avLst/>
          </a:prstGeom>
          <a:solidFill>
            <a:srgbClr val="97CCF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4D4543"/>
                </a:solidFill>
              </a:rPr>
              <a:t>✖</a:t>
            </a:r>
          </a:p>
        </p:txBody>
      </p:sp>
      <p:sp>
        <p:nvSpPr>
          <p:cNvPr id="41" name="Oval 237">
            <a:extLst>
              <a:ext uri="{FF2B5EF4-FFF2-40B4-BE49-F238E27FC236}">
                <a16:creationId xmlns:a16="http://schemas.microsoft.com/office/drawing/2014/main" id="{5987D6E7-1FCB-2CF5-3618-23D28C33E14D}"/>
              </a:ext>
            </a:extLst>
          </p:cNvPr>
          <p:cNvSpPr/>
          <p:nvPr/>
        </p:nvSpPr>
        <p:spPr>
          <a:xfrm>
            <a:off x="5342911" y="2357429"/>
            <a:ext cx="310182" cy="329522"/>
          </a:xfrm>
          <a:prstGeom prst="ellipse">
            <a:avLst/>
          </a:prstGeom>
          <a:solidFill>
            <a:srgbClr val="97CCF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4D4543"/>
                </a:solidFill>
              </a:rPr>
              <a:t>✖</a:t>
            </a:r>
          </a:p>
        </p:txBody>
      </p:sp>
      <p:sp>
        <p:nvSpPr>
          <p:cNvPr id="42" name="Rounded Rectangle 238">
            <a:extLst>
              <a:ext uri="{FF2B5EF4-FFF2-40B4-BE49-F238E27FC236}">
                <a16:creationId xmlns:a16="http://schemas.microsoft.com/office/drawing/2014/main" id="{5E6442E5-E03B-D673-D827-43FD6429E7CC}"/>
              </a:ext>
            </a:extLst>
          </p:cNvPr>
          <p:cNvSpPr/>
          <p:nvPr/>
        </p:nvSpPr>
        <p:spPr>
          <a:xfrm>
            <a:off x="5311541" y="1721499"/>
            <a:ext cx="366959" cy="377559"/>
          </a:xfrm>
          <a:prstGeom prst="roundRect">
            <a:avLst/>
          </a:prstGeom>
          <a:solidFill>
            <a:srgbClr val="D9ECF2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4D4543"/>
                </a:solidFill>
              </a:rPr>
              <a:t>+</a:t>
            </a:r>
          </a:p>
        </p:txBody>
      </p:sp>
      <p:cxnSp>
        <p:nvCxnSpPr>
          <p:cNvPr id="48" name="直接箭头连接符 47">
            <a:extLst>
              <a:ext uri="{FF2B5EF4-FFF2-40B4-BE49-F238E27FC236}">
                <a16:creationId xmlns:a16="http://schemas.microsoft.com/office/drawing/2014/main" id="{CBABC329-5C7D-5818-4BD1-ECCA1CC08D77}"/>
              </a:ext>
            </a:extLst>
          </p:cNvPr>
          <p:cNvCxnSpPr>
            <a:stCxn id="8" idx="0"/>
            <a:endCxn id="41" idx="4"/>
          </p:cNvCxnSpPr>
          <p:nvPr/>
        </p:nvCxnSpPr>
        <p:spPr>
          <a:xfrm flipV="1">
            <a:off x="5498002" y="2686951"/>
            <a:ext cx="0" cy="40387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箭头连接符 51">
            <a:extLst>
              <a:ext uri="{FF2B5EF4-FFF2-40B4-BE49-F238E27FC236}">
                <a16:creationId xmlns:a16="http://schemas.microsoft.com/office/drawing/2014/main" id="{90BD6740-6613-8361-76F2-2DED86C86272}"/>
              </a:ext>
            </a:extLst>
          </p:cNvPr>
          <p:cNvCxnSpPr>
            <a:cxnSpLocks/>
            <a:endCxn id="42" idx="2"/>
          </p:cNvCxnSpPr>
          <p:nvPr/>
        </p:nvCxnSpPr>
        <p:spPr>
          <a:xfrm flipV="1">
            <a:off x="5495021" y="2099058"/>
            <a:ext cx="0" cy="24912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箭头连接符 54">
            <a:extLst>
              <a:ext uri="{FF2B5EF4-FFF2-40B4-BE49-F238E27FC236}">
                <a16:creationId xmlns:a16="http://schemas.microsoft.com/office/drawing/2014/main" id="{38847B0B-29F7-4158-393C-F4C62571C45A}"/>
              </a:ext>
            </a:extLst>
          </p:cNvPr>
          <p:cNvCxnSpPr>
            <a:cxnSpLocks/>
            <a:stCxn id="39" idx="6"/>
            <a:endCxn id="40" idx="2"/>
          </p:cNvCxnSpPr>
          <p:nvPr/>
        </p:nvCxnSpPr>
        <p:spPr>
          <a:xfrm>
            <a:off x="1800150" y="1905838"/>
            <a:ext cx="1111259" cy="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箭头连接符 56">
            <a:extLst>
              <a:ext uri="{FF2B5EF4-FFF2-40B4-BE49-F238E27FC236}">
                <a16:creationId xmlns:a16="http://schemas.microsoft.com/office/drawing/2014/main" id="{273D1075-809C-EA01-45F2-79CB13B48BA9}"/>
              </a:ext>
            </a:extLst>
          </p:cNvPr>
          <p:cNvCxnSpPr>
            <a:cxnSpLocks/>
            <a:stCxn id="40" idx="6"/>
            <a:endCxn id="42" idx="1"/>
          </p:cNvCxnSpPr>
          <p:nvPr/>
        </p:nvCxnSpPr>
        <p:spPr>
          <a:xfrm>
            <a:off x="3278368" y="1905839"/>
            <a:ext cx="2033173" cy="444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箭头连接符 60">
            <a:extLst>
              <a:ext uri="{FF2B5EF4-FFF2-40B4-BE49-F238E27FC236}">
                <a16:creationId xmlns:a16="http://schemas.microsoft.com/office/drawing/2014/main" id="{21C7F38D-0521-8B45-2BEC-341706A25288}"/>
              </a:ext>
            </a:extLst>
          </p:cNvPr>
          <p:cNvCxnSpPr>
            <a:endCxn id="40" idx="4"/>
          </p:cNvCxnSpPr>
          <p:nvPr/>
        </p:nvCxnSpPr>
        <p:spPr>
          <a:xfrm flipV="1">
            <a:off x="3094889" y="2094618"/>
            <a:ext cx="0" cy="97945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连接符: 肘形 62">
            <a:extLst>
              <a:ext uri="{FF2B5EF4-FFF2-40B4-BE49-F238E27FC236}">
                <a16:creationId xmlns:a16="http://schemas.microsoft.com/office/drawing/2014/main" id="{1F287B1C-FB66-49EB-008E-66811715B753}"/>
              </a:ext>
            </a:extLst>
          </p:cNvPr>
          <p:cNvCxnSpPr>
            <a:cxnSpLocks/>
            <a:endCxn id="41" idx="2"/>
          </p:cNvCxnSpPr>
          <p:nvPr/>
        </p:nvCxnSpPr>
        <p:spPr>
          <a:xfrm flipV="1">
            <a:off x="4460036" y="2522190"/>
            <a:ext cx="882875" cy="551879"/>
          </a:xfrm>
          <a:prstGeom prst="bentConnector3">
            <a:avLst>
              <a:gd name="adj1" fmla="val -706"/>
            </a:avLst>
          </a:prstGeom>
          <a:ln w="190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箭头连接符 65">
            <a:extLst>
              <a:ext uri="{FF2B5EF4-FFF2-40B4-BE49-F238E27FC236}">
                <a16:creationId xmlns:a16="http://schemas.microsoft.com/office/drawing/2014/main" id="{94D7E1BA-4A88-EEE9-0E80-862B891C31D1}"/>
              </a:ext>
            </a:extLst>
          </p:cNvPr>
          <p:cNvCxnSpPr>
            <a:cxnSpLocks/>
          </p:cNvCxnSpPr>
          <p:nvPr/>
        </p:nvCxnSpPr>
        <p:spPr>
          <a:xfrm>
            <a:off x="5678500" y="1914656"/>
            <a:ext cx="2963363" cy="2878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文本框 71">
            <a:extLst>
              <a:ext uri="{FF2B5EF4-FFF2-40B4-BE49-F238E27FC236}">
                <a16:creationId xmlns:a16="http://schemas.microsoft.com/office/drawing/2014/main" id="{AFCB2EFE-4569-4436-3058-4E8AF9914198}"/>
              </a:ext>
            </a:extLst>
          </p:cNvPr>
          <p:cNvSpPr txBox="1"/>
          <p:nvPr/>
        </p:nvSpPr>
        <p:spPr>
          <a:xfrm>
            <a:off x="837884" y="3196545"/>
            <a:ext cx="105465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b="1" dirty="0">
                <a:solidFill>
                  <a:schemeClr val="accent1"/>
                </a:solidFill>
                <a:latin typeface="Raleway" pitchFamily="2" charset="0"/>
                <a:ea typeface="微软雅黑 Light" panose="020B0502040204020203" pitchFamily="34" charset="-122"/>
              </a:rPr>
              <a:t>隐藏状态</a:t>
            </a:r>
          </a:p>
        </p:txBody>
      </p:sp>
      <p:sp>
        <p:nvSpPr>
          <p:cNvPr id="73" name="文本框 72">
            <a:extLst>
              <a:ext uri="{FF2B5EF4-FFF2-40B4-BE49-F238E27FC236}">
                <a16:creationId xmlns:a16="http://schemas.microsoft.com/office/drawing/2014/main" id="{DF5F912E-474F-FADA-BACF-4AD431CB0164}"/>
              </a:ext>
            </a:extLst>
          </p:cNvPr>
          <p:cNvSpPr txBox="1"/>
          <p:nvPr/>
        </p:nvSpPr>
        <p:spPr>
          <a:xfrm>
            <a:off x="838823" y="1235154"/>
            <a:ext cx="105465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b="1" dirty="0">
                <a:solidFill>
                  <a:schemeClr val="accent1"/>
                </a:solidFill>
                <a:latin typeface="Raleway" pitchFamily="2" charset="0"/>
                <a:ea typeface="微软雅黑 Light" panose="020B0502040204020203" pitchFamily="34" charset="-122"/>
              </a:rPr>
              <a:t>记忆细胞</a:t>
            </a:r>
          </a:p>
        </p:txBody>
      </p:sp>
      <p:sp>
        <p:nvSpPr>
          <p:cNvPr id="74" name="文本框 73">
            <a:extLst>
              <a:ext uri="{FF2B5EF4-FFF2-40B4-BE49-F238E27FC236}">
                <a16:creationId xmlns:a16="http://schemas.microsoft.com/office/drawing/2014/main" id="{7ABB484B-D928-911A-A95B-3D694575986E}"/>
              </a:ext>
            </a:extLst>
          </p:cNvPr>
          <p:cNvSpPr txBox="1"/>
          <p:nvPr/>
        </p:nvSpPr>
        <p:spPr>
          <a:xfrm>
            <a:off x="2109893" y="4319652"/>
            <a:ext cx="64118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b="1" dirty="0">
                <a:solidFill>
                  <a:schemeClr val="accent1"/>
                </a:solidFill>
                <a:latin typeface="Raleway" pitchFamily="2" charset="0"/>
                <a:ea typeface="微软雅黑 Light" panose="020B0502040204020203" pitchFamily="34" charset="-122"/>
              </a:rPr>
              <a:t>输入</a:t>
            </a:r>
          </a:p>
        </p:txBody>
      </p:sp>
      <p:graphicFrame>
        <p:nvGraphicFramePr>
          <p:cNvPr id="75" name="对象 74">
            <a:extLst>
              <a:ext uri="{FF2B5EF4-FFF2-40B4-BE49-F238E27FC236}">
                <a16:creationId xmlns:a16="http://schemas.microsoft.com/office/drawing/2014/main" id="{3B883742-77B8-AC37-33F8-18425B0DA73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89412156"/>
              </p:ext>
            </p:extLst>
          </p:nvPr>
        </p:nvGraphicFramePr>
        <p:xfrm>
          <a:off x="3943129" y="528832"/>
          <a:ext cx="3245498" cy="5704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3" imgW="3901320" imgH="685800" progId="PBrush">
                  <p:embed/>
                </p:oleObj>
              </mc:Choice>
              <mc:Fallback>
                <p:oleObj name="Bitmap Image" r:id="rId3" imgW="3901320" imgH="68580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943129" y="528832"/>
                        <a:ext cx="3245498" cy="5704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6" name="文本框 75">
            <a:extLst>
              <a:ext uri="{FF2B5EF4-FFF2-40B4-BE49-F238E27FC236}">
                <a16:creationId xmlns:a16="http://schemas.microsoft.com/office/drawing/2014/main" id="{D06CCE1B-844F-CC5A-341A-2D223F8198E3}"/>
              </a:ext>
            </a:extLst>
          </p:cNvPr>
          <p:cNvSpPr txBox="1"/>
          <p:nvPr/>
        </p:nvSpPr>
        <p:spPr>
          <a:xfrm>
            <a:off x="7657464" y="561382"/>
            <a:ext cx="351945" cy="4759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kern="1000" dirty="0">
                <a:solidFill>
                  <a:srgbClr val="E93D5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1</a:t>
            </a:r>
            <a:endParaRPr lang="zh-CN" altLang="en-US" sz="2400" b="1" dirty="0">
              <a:solidFill>
                <a:srgbClr val="E93D51"/>
              </a:solidFill>
              <a:latin typeface="Lato" panose="020F0502020204030203" pitchFamily="34" charset="0"/>
              <a:ea typeface="微软雅黑 Light" panose="020B0502040204020203" pitchFamily="34" charset="-122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56956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1">
            <a:extLst>
              <a:ext uri="{FF2B5EF4-FFF2-40B4-BE49-F238E27FC236}">
                <a16:creationId xmlns:a16="http://schemas.microsoft.com/office/drawing/2014/main" id="{69D6AADA-20B7-4D93-84F0-2F2363E10B54}"/>
              </a:ext>
            </a:extLst>
          </p:cNvPr>
          <p:cNvSpPr txBox="1">
            <a:spLocks/>
          </p:cNvSpPr>
          <p:nvPr/>
        </p:nvSpPr>
        <p:spPr>
          <a:xfrm>
            <a:off x="691467" y="306745"/>
            <a:ext cx="1347491" cy="457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zh-CN" altLang="en-US" sz="2000" dirty="0">
                <a:solidFill>
                  <a:srgbClr val="0070C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"/>
              </a:rPr>
              <a:t>隐藏状态</a:t>
            </a:r>
            <a:endParaRPr lang="zh-TW" altLang="en-US" sz="2000" dirty="0">
              <a:solidFill>
                <a:srgbClr val="0070C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Arial"/>
            </a:endParaRPr>
          </a:p>
        </p:txBody>
      </p:sp>
      <p:sp>
        <p:nvSpPr>
          <p:cNvPr id="3" name="Rounded Rectangle 182">
            <a:extLst>
              <a:ext uri="{FF2B5EF4-FFF2-40B4-BE49-F238E27FC236}">
                <a16:creationId xmlns:a16="http://schemas.microsoft.com/office/drawing/2014/main" id="{4793E996-C57B-770C-BBE9-7F7FBF927F22}"/>
              </a:ext>
            </a:extLst>
          </p:cNvPr>
          <p:cNvSpPr/>
          <p:nvPr/>
        </p:nvSpPr>
        <p:spPr>
          <a:xfrm>
            <a:off x="1850354" y="1647826"/>
            <a:ext cx="6174458" cy="2549495"/>
          </a:xfrm>
          <a:prstGeom prst="roundRect">
            <a:avLst/>
          </a:prstGeom>
          <a:solidFill>
            <a:srgbClr val="F4F4F4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4" name="Oval 223">
            <a:extLst>
              <a:ext uri="{FF2B5EF4-FFF2-40B4-BE49-F238E27FC236}">
                <a16:creationId xmlns:a16="http://schemas.microsoft.com/office/drawing/2014/main" id="{1EC97D76-3C1E-97A7-A50F-69066E42876E}"/>
              </a:ext>
            </a:extLst>
          </p:cNvPr>
          <p:cNvSpPr/>
          <p:nvPr/>
        </p:nvSpPr>
        <p:spPr>
          <a:xfrm>
            <a:off x="2579096" y="4266165"/>
            <a:ext cx="564860" cy="496336"/>
          </a:xfrm>
          <a:prstGeom prst="ellipse">
            <a:avLst/>
          </a:prstGeom>
          <a:solidFill>
            <a:srgbClr val="4D4543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X</a:t>
            </a:r>
            <a:r>
              <a:rPr lang="en-US" sz="1000" baseline="-25000" dirty="0"/>
              <a:t>t</a:t>
            </a:r>
          </a:p>
        </p:txBody>
      </p:sp>
      <p:sp>
        <p:nvSpPr>
          <p:cNvPr id="5" name="Rounded Rectangle 224">
            <a:extLst>
              <a:ext uri="{FF2B5EF4-FFF2-40B4-BE49-F238E27FC236}">
                <a16:creationId xmlns:a16="http://schemas.microsoft.com/office/drawing/2014/main" id="{7891B965-FF6C-BAB5-9581-22A45622C5AC}"/>
              </a:ext>
            </a:extLst>
          </p:cNvPr>
          <p:cNvSpPr/>
          <p:nvPr/>
        </p:nvSpPr>
        <p:spPr>
          <a:xfrm>
            <a:off x="2411646" y="3095586"/>
            <a:ext cx="899758" cy="295132"/>
          </a:xfrm>
          <a:prstGeom prst="roundRect">
            <a:avLst/>
          </a:prstGeom>
          <a:solidFill>
            <a:srgbClr val="D9ECF2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altLang="zh-CN" dirty="0">
                <a:solidFill>
                  <a:srgbClr val="4D4543"/>
                </a:solidFill>
                <a:latin typeface="Lato" panose="020F0502020204030203" pitchFamily="34" charset="0"/>
              </a:rPr>
              <a:t>σ</a:t>
            </a:r>
            <a:endParaRPr lang="en-US" altLang="zh-CN" dirty="0">
              <a:solidFill>
                <a:srgbClr val="4D4543"/>
              </a:solidFill>
              <a:latin typeface="Lato" panose="020F0502020204030203" pitchFamily="34" charset="0"/>
            </a:endParaRPr>
          </a:p>
        </p:txBody>
      </p:sp>
      <p:sp>
        <p:nvSpPr>
          <p:cNvPr id="6" name="Rounded Rectangle 225">
            <a:extLst>
              <a:ext uri="{FF2B5EF4-FFF2-40B4-BE49-F238E27FC236}">
                <a16:creationId xmlns:a16="http://schemas.microsoft.com/office/drawing/2014/main" id="{1BC202F1-770C-9DFF-0914-53D492F1C08F}"/>
              </a:ext>
            </a:extLst>
          </p:cNvPr>
          <p:cNvSpPr/>
          <p:nvPr/>
        </p:nvSpPr>
        <p:spPr>
          <a:xfrm>
            <a:off x="3776794" y="3095586"/>
            <a:ext cx="899758" cy="295132"/>
          </a:xfrm>
          <a:prstGeom prst="roundRect">
            <a:avLst/>
          </a:prstGeom>
          <a:solidFill>
            <a:srgbClr val="D9ECF2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altLang="zh-CN" dirty="0">
                <a:solidFill>
                  <a:srgbClr val="4D4543"/>
                </a:solidFill>
                <a:latin typeface="Lato" panose="020F0502020204030203" pitchFamily="34" charset="0"/>
              </a:rPr>
              <a:t>σ</a:t>
            </a:r>
            <a:endParaRPr lang="en-US" altLang="zh-CN" dirty="0">
              <a:solidFill>
                <a:srgbClr val="4D4543"/>
              </a:solidFill>
              <a:latin typeface="Lato" panose="020F0502020204030203" pitchFamily="34" charset="0"/>
            </a:endParaRPr>
          </a:p>
        </p:txBody>
      </p:sp>
      <p:sp>
        <p:nvSpPr>
          <p:cNvPr id="8" name="Rounded Rectangle 226">
            <a:extLst>
              <a:ext uri="{FF2B5EF4-FFF2-40B4-BE49-F238E27FC236}">
                <a16:creationId xmlns:a16="http://schemas.microsoft.com/office/drawing/2014/main" id="{6A2301F3-E6F1-18D7-20F9-2D64A04CA8D5}"/>
              </a:ext>
            </a:extLst>
          </p:cNvPr>
          <p:cNvSpPr/>
          <p:nvPr/>
        </p:nvSpPr>
        <p:spPr>
          <a:xfrm>
            <a:off x="4814760" y="3095586"/>
            <a:ext cx="899758" cy="295133"/>
          </a:xfrm>
          <a:prstGeom prst="roundRect">
            <a:avLst/>
          </a:prstGeom>
          <a:solidFill>
            <a:srgbClr val="D9ECF2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4D4543"/>
                </a:solidFill>
                <a:latin typeface="Lato" panose="020F0502020204030203" pitchFamily="34" charset="0"/>
              </a:rPr>
              <a:t>tanh</a:t>
            </a:r>
          </a:p>
        </p:txBody>
      </p:sp>
      <p:sp>
        <p:nvSpPr>
          <p:cNvPr id="9" name="Rounded Rectangle 227">
            <a:extLst>
              <a:ext uri="{FF2B5EF4-FFF2-40B4-BE49-F238E27FC236}">
                <a16:creationId xmlns:a16="http://schemas.microsoft.com/office/drawing/2014/main" id="{4B161C37-5B6E-575F-B179-233DBDF50F5D}"/>
              </a:ext>
            </a:extLst>
          </p:cNvPr>
          <p:cNvSpPr/>
          <p:nvPr/>
        </p:nvSpPr>
        <p:spPr>
          <a:xfrm>
            <a:off x="6224814" y="3095586"/>
            <a:ext cx="899758" cy="295133"/>
          </a:xfrm>
          <a:prstGeom prst="roundRect">
            <a:avLst/>
          </a:prstGeom>
          <a:solidFill>
            <a:srgbClr val="D9ECF2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altLang="zh-CN" dirty="0">
                <a:solidFill>
                  <a:srgbClr val="4D4543"/>
                </a:solidFill>
                <a:latin typeface="Lato" panose="020F0502020204030203" pitchFamily="34" charset="0"/>
              </a:rPr>
              <a:t>σ</a:t>
            </a:r>
            <a:endParaRPr lang="en-US" altLang="zh-CN" dirty="0">
              <a:solidFill>
                <a:srgbClr val="4D4543"/>
              </a:solidFill>
              <a:latin typeface="Lato" panose="020F0502020204030203" pitchFamily="34" charset="0"/>
            </a:endParaRPr>
          </a:p>
        </p:txBody>
      </p:sp>
      <p:sp>
        <p:nvSpPr>
          <p:cNvPr id="10" name="Oval 228">
            <a:extLst>
              <a:ext uri="{FF2B5EF4-FFF2-40B4-BE49-F238E27FC236}">
                <a16:creationId xmlns:a16="http://schemas.microsoft.com/office/drawing/2014/main" id="{4FB7E135-7444-85D5-0423-69687AB0C83E}"/>
              </a:ext>
            </a:extLst>
          </p:cNvPr>
          <p:cNvSpPr/>
          <p:nvPr/>
        </p:nvSpPr>
        <p:spPr>
          <a:xfrm>
            <a:off x="2984216" y="3603003"/>
            <a:ext cx="253850" cy="243686"/>
          </a:xfrm>
          <a:prstGeom prst="ellipse">
            <a:avLst/>
          </a:prstGeom>
          <a:solidFill>
            <a:srgbClr val="FF7C80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0</a:t>
            </a:r>
          </a:p>
        </p:txBody>
      </p:sp>
      <p:sp>
        <p:nvSpPr>
          <p:cNvPr id="11" name="Oval 229">
            <a:extLst>
              <a:ext uri="{FF2B5EF4-FFF2-40B4-BE49-F238E27FC236}">
                <a16:creationId xmlns:a16="http://schemas.microsoft.com/office/drawing/2014/main" id="{3A5741BB-0B26-70AC-78E0-F1BD2BCA6685}"/>
              </a:ext>
            </a:extLst>
          </p:cNvPr>
          <p:cNvSpPr/>
          <p:nvPr/>
        </p:nvSpPr>
        <p:spPr>
          <a:xfrm>
            <a:off x="4349364" y="3603003"/>
            <a:ext cx="253850" cy="243686"/>
          </a:xfrm>
          <a:prstGeom prst="ellipse">
            <a:avLst/>
          </a:prstGeom>
          <a:solidFill>
            <a:srgbClr val="FF7C80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1</a:t>
            </a:r>
          </a:p>
        </p:txBody>
      </p:sp>
      <p:sp>
        <p:nvSpPr>
          <p:cNvPr id="12" name="Oval 230">
            <a:extLst>
              <a:ext uri="{FF2B5EF4-FFF2-40B4-BE49-F238E27FC236}">
                <a16:creationId xmlns:a16="http://schemas.microsoft.com/office/drawing/2014/main" id="{F7B794A9-5CCB-19AB-DB78-6804AC1FEA43}"/>
              </a:ext>
            </a:extLst>
          </p:cNvPr>
          <p:cNvSpPr/>
          <p:nvPr/>
        </p:nvSpPr>
        <p:spPr>
          <a:xfrm>
            <a:off x="5387330" y="3603003"/>
            <a:ext cx="253850" cy="243686"/>
          </a:xfrm>
          <a:prstGeom prst="ellipse">
            <a:avLst/>
          </a:prstGeom>
          <a:solidFill>
            <a:srgbClr val="FF7C80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2</a:t>
            </a:r>
          </a:p>
        </p:txBody>
      </p:sp>
      <p:sp>
        <p:nvSpPr>
          <p:cNvPr id="13" name="Oval 231">
            <a:extLst>
              <a:ext uri="{FF2B5EF4-FFF2-40B4-BE49-F238E27FC236}">
                <a16:creationId xmlns:a16="http://schemas.microsoft.com/office/drawing/2014/main" id="{C57087B7-C94A-1A64-129D-AAB5023E6E6A}"/>
              </a:ext>
            </a:extLst>
          </p:cNvPr>
          <p:cNvSpPr/>
          <p:nvPr/>
        </p:nvSpPr>
        <p:spPr>
          <a:xfrm>
            <a:off x="6797385" y="3603003"/>
            <a:ext cx="253850" cy="243686"/>
          </a:xfrm>
          <a:prstGeom prst="ellipse">
            <a:avLst/>
          </a:prstGeom>
          <a:solidFill>
            <a:srgbClr val="FF7C80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3</a:t>
            </a:r>
          </a:p>
        </p:txBody>
      </p:sp>
      <p:sp>
        <p:nvSpPr>
          <p:cNvPr id="14" name="Oval 232">
            <a:extLst>
              <a:ext uri="{FF2B5EF4-FFF2-40B4-BE49-F238E27FC236}">
                <a16:creationId xmlns:a16="http://schemas.microsoft.com/office/drawing/2014/main" id="{65C83019-E69C-C13C-FC48-C871BED46FAD}"/>
              </a:ext>
            </a:extLst>
          </p:cNvPr>
          <p:cNvSpPr/>
          <p:nvPr/>
        </p:nvSpPr>
        <p:spPr>
          <a:xfrm>
            <a:off x="1033463" y="3611730"/>
            <a:ext cx="539461" cy="515799"/>
          </a:xfrm>
          <a:prstGeom prst="ellipse">
            <a:avLst/>
          </a:prstGeom>
          <a:solidFill>
            <a:srgbClr val="F9AE62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/>
              <a:t>H</a:t>
            </a:r>
            <a:r>
              <a:rPr lang="en-US" sz="1000" baseline="-25000" dirty="0"/>
              <a:t>t-1</a:t>
            </a:r>
          </a:p>
        </p:txBody>
      </p:sp>
      <p:cxnSp>
        <p:nvCxnSpPr>
          <p:cNvPr id="15" name="Elbow Connector 245">
            <a:extLst>
              <a:ext uri="{FF2B5EF4-FFF2-40B4-BE49-F238E27FC236}">
                <a16:creationId xmlns:a16="http://schemas.microsoft.com/office/drawing/2014/main" id="{64A59B09-08D3-C696-AC02-C1A0477795AC}"/>
              </a:ext>
            </a:extLst>
          </p:cNvPr>
          <p:cNvCxnSpPr>
            <a:cxnSpLocks/>
            <a:stCxn id="4" idx="0"/>
            <a:endCxn id="5" idx="2"/>
          </p:cNvCxnSpPr>
          <p:nvPr/>
        </p:nvCxnSpPr>
        <p:spPr>
          <a:xfrm rot="16200000" flipV="1">
            <a:off x="2423803" y="3828441"/>
            <a:ext cx="875448" cy="1"/>
          </a:xfrm>
          <a:prstGeom prst="bentConnector3">
            <a:avLst>
              <a:gd name="adj1" fmla="val 50000"/>
            </a:avLst>
          </a:prstGeom>
          <a:ln w="19050">
            <a:solidFill>
              <a:srgbClr val="4D4543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Elbow Connector 246">
            <a:extLst>
              <a:ext uri="{FF2B5EF4-FFF2-40B4-BE49-F238E27FC236}">
                <a16:creationId xmlns:a16="http://schemas.microsoft.com/office/drawing/2014/main" id="{5F2BAC44-C635-49C0-7561-5B37EAC332E1}"/>
              </a:ext>
            </a:extLst>
          </p:cNvPr>
          <p:cNvCxnSpPr>
            <a:cxnSpLocks/>
            <a:stCxn id="4" idx="0"/>
            <a:endCxn id="6" idx="2"/>
          </p:cNvCxnSpPr>
          <p:nvPr/>
        </p:nvCxnSpPr>
        <p:spPr>
          <a:xfrm rot="5400000" flipH="1" flipV="1">
            <a:off x="3106376" y="3145868"/>
            <a:ext cx="875448" cy="1365147"/>
          </a:xfrm>
          <a:prstGeom prst="bentConnector3">
            <a:avLst>
              <a:gd name="adj1" fmla="val 50000"/>
            </a:avLst>
          </a:prstGeom>
          <a:ln w="19050">
            <a:solidFill>
              <a:srgbClr val="4D4543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Elbow Connector 247">
            <a:extLst>
              <a:ext uri="{FF2B5EF4-FFF2-40B4-BE49-F238E27FC236}">
                <a16:creationId xmlns:a16="http://schemas.microsoft.com/office/drawing/2014/main" id="{2BEB2C50-FED1-0D59-6F40-E8DE34373567}"/>
              </a:ext>
            </a:extLst>
          </p:cNvPr>
          <p:cNvCxnSpPr>
            <a:cxnSpLocks/>
            <a:stCxn id="4" idx="0"/>
            <a:endCxn id="8" idx="2"/>
          </p:cNvCxnSpPr>
          <p:nvPr/>
        </p:nvCxnSpPr>
        <p:spPr>
          <a:xfrm rot="5400000" flipH="1" flipV="1">
            <a:off x="3625360" y="2626886"/>
            <a:ext cx="875447" cy="2403113"/>
          </a:xfrm>
          <a:prstGeom prst="bentConnector3">
            <a:avLst>
              <a:gd name="adj1" fmla="val 50000"/>
            </a:avLst>
          </a:prstGeom>
          <a:ln w="19050">
            <a:solidFill>
              <a:srgbClr val="4D4543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Elbow Connector 248">
            <a:extLst>
              <a:ext uri="{FF2B5EF4-FFF2-40B4-BE49-F238E27FC236}">
                <a16:creationId xmlns:a16="http://schemas.microsoft.com/office/drawing/2014/main" id="{17B12C54-2381-4F9B-A46B-0BF2587281BB}"/>
              </a:ext>
            </a:extLst>
          </p:cNvPr>
          <p:cNvCxnSpPr>
            <a:cxnSpLocks/>
            <a:stCxn id="4" idx="0"/>
            <a:endCxn id="9" idx="2"/>
          </p:cNvCxnSpPr>
          <p:nvPr/>
        </p:nvCxnSpPr>
        <p:spPr>
          <a:xfrm rot="5400000" flipH="1" flipV="1">
            <a:off x="4330387" y="1921859"/>
            <a:ext cx="875447" cy="3813167"/>
          </a:xfrm>
          <a:prstGeom prst="bentConnector3">
            <a:avLst>
              <a:gd name="adj1" fmla="val 50000"/>
            </a:avLst>
          </a:prstGeom>
          <a:ln w="19050">
            <a:solidFill>
              <a:srgbClr val="4D4543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249">
            <a:extLst>
              <a:ext uri="{FF2B5EF4-FFF2-40B4-BE49-F238E27FC236}">
                <a16:creationId xmlns:a16="http://schemas.microsoft.com/office/drawing/2014/main" id="{96DBBD06-5A8C-61F6-849C-748BF80C2E08}"/>
              </a:ext>
            </a:extLst>
          </p:cNvPr>
          <p:cNvCxnSpPr>
            <a:cxnSpLocks/>
            <a:stCxn id="10" idx="0"/>
          </p:cNvCxnSpPr>
          <p:nvPr/>
        </p:nvCxnSpPr>
        <p:spPr>
          <a:xfrm flipV="1">
            <a:off x="3111140" y="3390717"/>
            <a:ext cx="6254" cy="212285"/>
          </a:xfrm>
          <a:prstGeom prst="straightConnector1">
            <a:avLst/>
          </a:prstGeom>
          <a:ln w="19050">
            <a:solidFill>
              <a:srgbClr val="FF7C8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250">
            <a:extLst>
              <a:ext uri="{FF2B5EF4-FFF2-40B4-BE49-F238E27FC236}">
                <a16:creationId xmlns:a16="http://schemas.microsoft.com/office/drawing/2014/main" id="{59B903E5-2908-96A4-B671-951603D1C8D1}"/>
              </a:ext>
            </a:extLst>
          </p:cNvPr>
          <p:cNvCxnSpPr>
            <a:cxnSpLocks/>
            <a:stCxn id="11" idx="0"/>
          </p:cNvCxnSpPr>
          <p:nvPr/>
        </p:nvCxnSpPr>
        <p:spPr>
          <a:xfrm flipH="1" flipV="1">
            <a:off x="4462944" y="3390717"/>
            <a:ext cx="13345" cy="212285"/>
          </a:xfrm>
          <a:prstGeom prst="straightConnector1">
            <a:avLst/>
          </a:prstGeom>
          <a:ln w="19050">
            <a:solidFill>
              <a:srgbClr val="FF7C8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51">
            <a:extLst>
              <a:ext uri="{FF2B5EF4-FFF2-40B4-BE49-F238E27FC236}">
                <a16:creationId xmlns:a16="http://schemas.microsoft.com/office/drawing/2014/main" id="{562D29F6-3B02-286C-D39A-E18B51407795}"/>
              </a:ext>
            </a:extLst>
          </p:cNvPr>
          <p:cNvCxnSpPr>
            <a:cxnSpLocks/>
            <a:stCxn id="12" idx="0"/>
          </p:cNvCxnSpPr>
          <p:nvPr/>
        </p:nvCxnSpPr>
        <p:spPr>
          <a:xfrm flipH="1" flipV="1">
            <a:off x="5502271" y="3395588"/>
            <a:ext cx="11984" cy="207415"/>
          </a:xfrm>
          <a:prstGeom prst="straightConnector1">
            <a:avLst/>
          </a:prstGeom>
          <a:ln w="19050">
            <a:solidFill>
              <a:srgbClr val="FF7C8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52">
            <a:extLst>
              <a:ext uri="{FF2B5EF4-FFF2-40B4-BE49-F238E27FC236}">
                <a16:creationId xmlns:a16="http://schemas.microsoft.com/office/drawing/2014/main" id="{815DAFE6-B2C8-C9AE-48E1-48C4E847F43A}"/>
              </a:ext>
            </a:extLst>
          </p:cNvPr>
          <p:cNvCxnSpPr/>
          <p:nvPr/>
        </p:nvCxnSpPr>
        <p:spPr>
          <a:xfrm flipH="1" flipV="1">
            <a:off x="6913750" y="3390717"/>
            <a:ext cx="10559" cy="212286"/>
          </a:xfrm>
          <a:prstGeom prst="straightConnector1">
            <a:avLst/>
          </a:prstGeom>
          <a:ln w="19050">
            <a:solidFill>
              <a:srgbClr val="FF7C8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56">
            <a:extLst>
              <a:ext uri="{FF2B5EF4-FFF2-40B4-BE49-F238E27FC236}">
                <a16:creationId xmlns:a16="http://schemas.microsoft.com/office/drawing/2014/main" id="{E57FF4AE-21ED-AA14-BD7C-3FA7667D6FC6}"/>
              </a:ext>
            </a:extLst>
          </p:cNvPr>
          <p:cNvCxnSpPr>
            <a:cxnSpLocks/>
            <a:stCxn id="14" idx="6"/>
          </p:cNvCxnSpPr>
          <p:nvPr/>
        </p:nvCxnSpPr>
        <p:spPr>
          <a:xfrm flipV="1">
            <a:off x="1572924" y="3399965"/>
            <a:ext cx="4910640" cy="469665"/>
          </a:xfrm>
          <a:prstGeom prst="bentConnector3">
            <a:avLst>
              <a:gd name="adj1" fmla="val 99971"/>
            </a:avLst>
          </a:prstGeom>
          <a:ln w="19050">
            <a:solidFill>
              <a:srgbClr val="F9AE62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5" name="文本框 24">
            <a:extLst>
              <a:ext uri="{FF2B5EF4-FFF2-40B4-BE49-F238E27FC236}">
                <a16:creationId xmlns:a16="http://schemas.microsoft.com/office/drawing/2014/main" id="{1551D9AF-3749-6008-BEDC-1D4B3000AC54}"/>
              </a:ext>
            </a:extLst>
          </p:cNvPr>
          <p:cNvSpPr txBox="1"/>
          <p:nvPr/>
        </p:nvSpPr>
        <p:spPr>
          <a:xfrm>
            <a:off x="2094880" y="2706882"/>
            <a:ext cx="84566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100" b="1" dirty="0">
                <a:solidFill>
                  <a:schemeClr val="accent1"/>
                </a:solidFill>
                <a:latin typeface="Raleway" pitchFamily="2" charset="0"/>
                <a:ea typeface="微软雅黑 Light" panose="020B0502040204020203" pitchFamily="34" charset="-122"/>
              </a:rPr>
              <a:t>遗忘门 </a:t>
            </a:r>
            <a:r>
              <a:rPr lang="en-US" altLang="zh-CN" sz="1100" b="1" dirty="0">
                <a:solidFill>
                  <a:schemeClr val="accent1"/>
                </a:solidFill>
                <a:latin typeface="Lato" panose="020F0502020204030203" pitchFamily="34" charset="0"/>
                <a:ea typeface="微软雅黑 Light" panose="020B0502040204020203" pitchFamily="34" charset="-122"/>
              </a:rPr>
              <a:t>F</a:t>
            </a:r>
            <a:r>
              <a:rPr lang="en-US" altLang="zh-CN" sz="1100" b="1" baseline="-25000" dirty="0">
                <a:solidFill>
                  <a:schemeClr val="accent1"/>
                </a:solidFill>
                <a:latin typeface="Lato" panose="020F0502020204030203" pitchFamily="34" charset="0"/>
                <a:ea typeface="微软雅黑 Light" panose="020B0502040204020203" pitchFamily="34" charset="-122"/>
              </a:rPr>
              <a:t>t</a:t>
            </a:r>
            <a:endParaRPr lang="zh-CN" altLang="en-US" sz="1100" b="1" baseline="-25000" dirty="0">
              <a:solidFill>
                <a:schemeClr val="accent1"/>
              </a:solidFill>
              <a:latin typeface="Lato" panose="020F0502020204030203" pitchFamily="34" charset="0"/>
              <a:ea typeface="微软雅黑 Light" panose="020B0502040204020203" pitchFamily="34" charset="-122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FF06026A-4B63-FFF6-446D-35D565469B2A}"/>
              </a:ext>
            </a:extLst>
          </p:cNvPr>
          <p:cNvSpPr txBox="1"/>
          <p:nvPr/>
        </p:nvSpPr>
        <p:spPr>
          <a:xfrm>
            <a:off x="3404047" y="2696477"/>
            <a:ext cx="77266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100" b="1" dirty="0">
                <a:solidFill>
                  <a:schemeClr val="accent1"/>
                </a:solidFill>
                <a:latin typeface="Raleway" pitchFamily="2" charset="0"/>
                <a:ea typeface="微软雅黑 Light" panose="020B0502040204020203" pitchFamily="34" charset="-122"/>
              </a:rPr>
              <a:t>输入门 </a:t>
            </a:r>
            <a:r>
              <a:rPr lang="en-US" altLang="zh-CN" sz="1100" b="1" dirty="0">
                <a:solidFill>
                  <a:schemeClr val="accent1"/>
                </a:solidFill>
                <a:latin typeface="Lato" panose="020F0502020204030203" pitchFamily="34" charset="0"/>
                <a:ea typeface="微软雅黑 Light" panose="020B0502040204020203" pitchFamily="34" charset="-122"/>
              </a:rPr>
              <a:t>I</a:t>
            </a:r>
            <a:r>
              <a:rPr lang="en-US" altLang="zh-CN" sz="1100" b="1" baseline="-25000" dirty="0">
                <a:solidFill>
                  <a:schemeClr val="accent1"/>
                </a:solidFill>
                <a:latin typeface="Lato" panose="020F0502020204030203" pitchFamily="34" charset="0"/>
                <a:ea typeface="微软雅黑 Light" panose="020B0502040204020203" pitchFamily="34" charset="-122"/>
              </a:rPr>
              <a:t>t</a:t>
            </a:r>
            <a:endParaRPr lang="zh-CN" altLang="en-US" sz="1100" b="1" baseline="-25000" dirty="0">
              <a:solidFill>
                <a:schemeClr val="accent1"/>
              </a:solidFill>
              <a:latin typeface="Lato" panose="020F0502020204030203" pitchFamily="34" charset="0"/>
              <a:ea typeface="微软雅黑 Light" panose="020B0502040204020203" pitchFamily="34" charset="-122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BE53DF68-8F70-25A3-D101-C86EFC5DE8E9}"/>
              </a:ext>
            </a:extLst>
          </p:cNvPr>
          <p:cNvSpPr txBox="1"/>
          <p:nvPr/>
        </p:nvSpPr>
        <p:spPr>
          <a:xfrm>
            <a:off x="4676552" y="2737593"/>
            <a:ext cx="125274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100" b="1" dirty="0">
                <a:solidFill>
                  <a:schemeClr val="accent1"/>
                </a:solidFill>
                <a:latin typeface="Raleway" pitchFamily="2" charset="0"/>
                <a:ea typeface="微软雅黑 Light" panose="020B0502040204020203" pitchFamily="34" charset="-122"/>
              </a:rPr>
              <a:t>候选记忆细胞 </a:t>
            </a:r>
            <a:r>
              <a:rPr lang="en-US" altLang="zh-CN" sz="1100" b="1" dirty="0">
                <a:solidFill>
                  <a:schemeClr val="accent1"/>
                </a:solidFill>
                <a:latin typeface="Lato" panose="020F0502020204030203" pitchFamily="34" charset="0"/>
                <a:ea typeface="微软雅黑 Light" panose="020B0502040204020203" pitchFamily="34" charset="-122"/>
              </a:rPr>
              <a:t>C</a:t>
            </a:r>
            <a:r>
              <a:rPr lang="en-US" altLang="zh-CN" sz="1100" b="1" baseline="-25000" dirty="0">
                <a:solidFill>
                  <a:schemeClr val="accent1"/>
                </a:solidFill>
                <a:latin typeface="Lato" panose="020F0502020204030203" pitchFamily="34" charset="0"/>
                <a:ea typeface="微软雅黑 Light" panose="020B0502040204020203" pitchFamily="34" charset="-122"/>
              </a:rPr>
              <a:t>t</a:t>
            </a:r>
            <a:endParaRPr lang="zh-CN" altLang="en-US" sz="1100" b="1" baseline="-25000" dirty="0">
              <a:solidFill>
                <a:schemeClr val="accent1"/>
              </a:solidFill>
              <a:latin typeface="Lato" panose="020F0502020204030203" pitchFamily="34" charset="0"/>
              <a:ea typeface="微软雅黑 Light" panose="020B0502040204020203" pitchFamily="34" charset="-122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C21EC865-3E96-A073-1CD5-64F680B52161}"/>
              </a:ext>
            </a:extLst>
          </p:cNvPr>
          <p:cNvSpPr txBox="1"/>
          <p:nvPr/>
        </p:nvSpPr>
        <p:spPr>
          <a:xfrm>
            <a:off x="6756261" y="2755150"/>
            <a:ext cx="86235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200" b="1" dirty="0">
                <a:solidFill>
                  <a:schemeClr val="accent1"/>
                </a:solidFill>
                <a:latin typeface="Raleway" pitchFamily="2" charset="0"/>
                <a:ea typeface="微软雅黑 Light" panose="020B0502040204020203" pitchFamily="34" charset="-122"/>
              </a:rPr>
              <a:t>输出门 </a:t>
            </a:r>
            <a:r>
              <a:rPr lang="en-US" altLang="zh-CN" sz="1200" b="1" dirty="0">
                <a:solidFill>
                  <a:schemeClr val="accent1"/>
                </a:solidFill>
                <a:latin typeface="Lato" panose="020F0502020204030203" pitchFamily="34" charset="0"/>
                <a:ea typeface="微软雅黑 Light" panose="020B0502040204020203" pitchFamily="34" charset="-122"/>
              </a:rPr>
              <a:t>O</a:t>
            </a:r>
            <a:r>
              <a:rPr lang="en-US" altLang="zh-CN" sz="1200" b="1" baseline="-25000" dirty="0">
                <a:solidFill>
                  <a:schemeClr val="accent1"/>
                </a:solidFill>
                <a:latin typeface="Lato" panose="020F0502020204030203" pitchFamily="34" charset="0"/>
                <a:ea typeface="微软雅黑 Light" panose="020B0502040204020203" pitchFamily="34" charset="-122"/>
              </a:rPr>
              <a:t>t</a:t>
            </a:r>
            <a:endParaRPr lang="zh-CN" altLang="en-US" sz="1200" b="1" baseline="-25000" dirty="0">
              <a:solidFill>
                <a:schemeClr val="accent1"/>
              </a:solidFill>
              <a:latin typeface="Lato" panose="020F0502020204030203" pitchFamily="34" charset="0"/>
              <a:ea typeface="微软雅黑 Light" panose="020B0502040204020203" pitchFamily="34" charset="-122"/>
            </a:endParaRPr>
          </a:p>
        </p:txBody>
      </p: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978246FC-FDC7-2A09-510F-066263536099}"/>
              </a:ext>
            </a:extLst>
          </p:cNvPr>
          <p:cNvCxnSpPr/>
          <p:nvPr/>
        </p:nvCxnSpPr>
        <p:spPr>
          <a:xfrm flipV="1">
            <a:off x="2628488" y="3390717"/>
            <a:ext cx="0" cy="48229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062FF31D-E4F0-7DEA-5385-B8A819067754}"/>
              </a:ext>
            </a:extLst>
          </p:cNvPr>
          <p:cNvCxnSpPr/>
          <p:nvPr/>
        </p:nvCxnSpPr>
        <p:spPr>
          <a:xfrm flipV="1">
            <a:off x="4028244" y="3370585"/>
            <a:ext cx="0" cy="48229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4599EE58-9551-DB2C-B52F-D3DBA8FEE08C}"/>
              </a:ext>
            </a:extLst>
          </p:cNvPr>
          <p:cNvCxnSpPr/>
          <p:nvPr/>
        </p:nvCxnSpPr>
        <p:spPr>
          <a:xfrm flipV="1">
            <a:off x="5036931" y="3390717"/>
            <a:ext cx="0" cy="48229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2" name="Oval 233">
            <a:extLst>
              <a:ext uri="{FF2B5EF4-FFF2-40B4-BE49-F238E27FC236}">
                <a16:creationId xmlns:a16="http://schemas.microsoft.com/office/drawing/2014/main" id="{F6DA0868-5796-7B43-D9F7-1F95249EB703}"/>
              </a:ext>
            </a:extLst>
          </p:cNvPr>
          <p:cNvSpPr/>
          <p:nvPr/>
        </p:nvSpPr>
        <p:spPr>
          <a:xfrm>
            <a:off x="1033463" y="1643850"/>
            <a:ext cx="533324" cy="533502"/>
          </a:xfrm>
          <a:prstGeom prst="ellipse">
            <a:avLst/>
          </a:prstGeom>
          <a:solidFill>
            <a:srgbClr val="9BD5E5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rgbClr val="4D4543"/>
                </a:solidFill>
              </a:rPr>
              <a:t>C</a:t>
            </a:r>
            <a:r>
              <a:rPr lang="en-US" sz="1000" baseline="-25000" dirty="0">
                <a:solidFill>
                  <a:srgbClr val="4D4543"/>
                </a:solidFill>
              </a:rPr>
              <a:t>t-1</a:t>
            </a:r>
          </a:p>
        </p:txBody>
      </p:sp>
      <p:sp>
        <p:nvSpPr>
          <p:cNvPr id="33" name="Oval 236">
            <a:extLst>
              <a:ext uri="{FF2B5EF4-FFF2-40B4-BE49-F238E27FC236}">
                <a16:creationId xmlns:a16="http://schemas.microsoft.com/office/drawing/2014/main" id="{86665B26-D59A-788A-25BC-520E115AD684}"/>
              </a:ext>
            </a:extLst>
          </p:cNvPr>
          <p:cNvSpPr/>
          <p:nvPr/>
        </p:nvSpPr>
        <p:spPr>
          <a:xfrm>
            <a:off x="2678046" y="1721822"/>
            <a:ext cx="366959" cy="377559"/>
          </a:xfrm>
          <a:prstGeom prst="ellipse">
            <a:avLst/>
          </a:prstGeom>
          <a:solidFill>
            <a:srgbClr val="97CCF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4D4543"/>
                </a:solidFill>
              </a:rPr>
              <a:t>✖</a:t>
            </a:r>
          </a:p>
        </p:txBody>
      </p:sp>
      <p:sp>
        <p:nvSpPr>
          <p:cNvPr id="34" name="Oval 237">
            <a:extLst>
              <a:ext uri="{FF2B5EF4-FFF2-40B4-BE49-F238E27FC236}">
                <a16:creationId xmlns:a16="http://schemas.microsoft.com/office/drawing/2014/main" id="{261F3D97-377A-7A48-9047-4754261E799A}"/>
              </a:ext>
            </a:extLst>
          </p:cNvPr>
          <p:cNvSpPr/>
          <p:nvPr/>
        </p:nvSpPr>
        <p:spPr>
          <a:xfrm>
            <a:off x="5109548" y="2362192"/>
            <a:ext cx="310182" cy="329522"/>
          </a:xfrm>
          <a:prstGeom prst="ellipse">
            <a:avLst/>
          </a:prstGeom>
          <a:solidFill>
            <a:srgbClr val="97CCF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4D4543"/>
                </a:solidFill>
              </a:rPr>
              <a:t>✖</a:t>
            </a:r>
          </a:p>
        </p:txBody>
      </p:sp>
      <p:sp>
        <p:nvSpPr>
          <p:cNvPr id="35" name="Rounded Rectangle 238">
            <a:extLst>
              <a:ext uri="{FF2B5EF4-FFF2-40B4-BE49-F238E27FC236}">
                <a16:creationId xmlns:a16="http://schemas.microsoft.com/office/drawing/2014/main" id="{DDB63F86-9588-C03B-CB3D-DBC266CD4BCC}"/>
              </a:ext>
            </a:extLst>
          </p:cNvPr>
          <p:cNvSpPr/>
          <p:nvPr/>
        </p:nvSpPr>
        <p:spPr>
          <a:xfrm>
            <a:off x="5078178" y="1726262"/>
            <a:ext cx="366959" cy="377559"/>
          </a:xfrm>
          <a:prstGeom prst="roundRect">
            <a:avLst/>
          </a:prstGeom>
          <a:solidFill>
            <a:srgbClr val="D9ECF2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4D4543"/>
                </a:solidFill>
              </a:rPr>
              <a:t>+</a:t>
            </a:r>
          </a:p>
        </p:txBody>
      </p: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54714881-0638-6633-F84C-AB35D2B82CF6}"/>
              </a:ext>
            </a:extLst>
          </p:cNvPr>
          <p:cNvCxnSpPr>
            <a:stCxn id="8" idx="0"/>
            <a:endCxn id="34" idx="4"/>
          </p:cNvCxnSpPr>
          <p:nvPr/>
        </p:nvCxnSpPr>
        <p:spPr>
          <a:xfrm flipV="1">
            <a:off x="5264639" y="2691714"/>
            <a:ext cx="0" cy="40387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8791AAE4-863D-2D37-9F2F-D2D715329EC4}"/>
              </a:ext>
            </a:extLst>
          </p:cNvPr>
          <p:cNvCxnSpPr>
            <a:cxnSpLocks/>
            <a:endCxn id="35" idx="2"/>
          </p:cNvCxnSpPr>
          <p:nvPr/>
        </p:nvCxnSpPr>
        <p:spPr>
          <a:xfrm flipV="1">
            <a:off x="5261658" y="2103821"/>
            <a:ext cx="0" cy="24912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D70AC0A3-826E-87E1-0FFB-02ACC700DA14}"/>
              </a:ext>
            </a:extLst>
          </p:cNvPr>
          <p:cNvCxnSpPr>
            <a:cxnSpLocks/>
            <a:stCxn id="32" idx="6"/>
            <a:endCxn id="33" idx="2"/>
          </p:cNvCxnSpPr>
          <p:nvPr/>
        </p:nvCxnSpPr>
        <p:spPr>
          <a:xfrm>
            <a:off x="1566787" y="1910601"/>
            <a:ext cx="1111259" cy="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94B3581B-3039-3656-51A6-7D18945D9654}"/>
              </a:ext>
            </a:extLst>
          </p:cNvPr>
          <p:cNvCxnSpPr>
            <a:cxnSpLocks/>
            <a:stCxn id="33" idx="6"/>
            <a:endCxn id="35" idx="1"/>
          </p:cNvCxnSpPr>
          <p:nvPr/>
        </p:nvCxnSpPr>
        <p:spPr>
          <a:xfrm>
            <a:off x="3045005" y="1910602"/>
            <a:ext cx="2033173" cy="444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4AFD47AD-1919-127F-36C3-3459A55DF8AF}"/>
              </a:ext>
            </a:extLst>
          </p:cNvPr>
          <p:cNvCxnSpPr>
            <a:endCxn id="33" idx="4"/>
          </p:cNvCxnSpPr>
          <p:nvPr/>
        </p:nvCxnSpPr>
        <p:spPr>
          <a:xfrm flipV="1">
            <a:off x="2861526" y="2099381"/>
            <a:ext cx="0" cy="97945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连接符: 肘形 40">
            <a:extLst>
              <a:ext uri="{FF2B5EF4-FFF2-40B4-BE49-F238E27FC236}">
                <a16:creationId xmlns:a16="http://schemas.microsoft.com/office/drawing/2014/main" id="{BBFE3762-8BB7-A071-0A04-C78018419148}"/>
              </a:ext>
            </a:extLst>
          </p:cNvPr>
          <p:cNvCxnSpPr>
            <a:cxnSpLocks/>
            <a:endCxn id="34" idx="2"/>
          </p:cNvCxnSpPr>
          <p:nvPr/>
        </p:nvCxnSpPr>
        <p:spPr>
          <a:xfrm flipV="1">
            <a:off x="4226673" y="2526953"/>
            <a:ext cx="882875" cy="551879"/>
          </a:xfrm>
          <a:prstGeom prst="bentConnector3">
            <a:avLst>
              <a:gd name="adj1" fmla="val -706"/>
            </a:avLst>
          </a:prstGeom>
          <a:ln w="190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箭头连接符 41">
            <a:extLst>
              <a:ext uri="{FF2B5EF4-FFF2-40B4-BE49-F238E27FC236}">
                <a16:creationId xmlns:a16="http://schemas.microsoft.com/office/drawing/2014/main" id="{9303F7BE-674D-085E-6D80-FA6BAF29BB16}"/>
              </a:ext>
            </a:extLst>
          </p:cNvPr>
          <p:cNvCxnSpPr>
            <a:cxnSpLocks/>
          </p:cNvCxnSpPr>
          <p:nvPr/>
        </p:nvCxnSpPr>
        <p:spPr>
          <a:xfrm>
            <a:off x="5445137" y="1919419"/>
            <a:ext cx="2770850" cy="2613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文本框 42">
            <a:extLst>
              <a:ext uri="{FF2B5EF4-FFF2-40B4-BE49-F238E27FC236}">
                <a16:creationId xmlns:a16="http://schemas.microsoft.com/office/drawing/2014/main" id="{70B34E7E-AC0C-9730-CBAD-F989EF45A298}"/>
              </a:ext>
            </a:extLst>
          </p:cNvPr>
          <p:cNvSpPr txBox="1"/>
          <p:nvPr/>
        </p:nvSpPr>
        <p:spPr>
          <a:xfrm>
            <a:off x="604521" y="3201308"/>
            <a:ext cx="105465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b="1" dirty="0">
                <a:solidFill>
                  <a:schemeClr val="accent1"/>
                </a:solidFill>
                <a:latin typeface="Raleway" pitchFamily="2" charset="0"/>
                <a:ea typeface="微软雅黑 Light" panose="020B0502040204020203" pitchFamily="34" charset="-122"/>
              </a:rPr>
              <a:t>隐藏状态</a:t>
            </a: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572B2D01-46BC-D22A-2AA2-0A77DD5FB0F0}"/>
              </a:ext>
            </a:extLst>
          </p:cNvPr>
          <p:cNvSpPr txBox="1"/>
          <p:nvPr/>
        </p:nvSpPr>
        <p:spPr>
          <a:xfrm>
            <a:off x="605460" y="1239917"/>
            <a:ext cx="105465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b="1" dirty="0">
                <a:solidFill>
                  <a:schemeClr val="accent1"/>
                </a:solidFill>
                <a:latin typeface="Raleway" pitchFamily="2" charset="0"/>
                <a:ea typeface="微软雅黑 Light" panose="020B0502040204020203" pitchFamily="34" charset="-122"/>
              </a:rPr>
              <a:t>记忆细胞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310F4DB8-90A0-2914-AA3F-815A5EA3D56A}"/>
              </a:ext>
            </a:extLst>
          </p:cNvPr>
          <p:cNvSpPr txBox="1"/>
          <p:nvPr/>
        </p:nvSpPr>
        <p:spPr>
          <a:xfrm>
            <a:off x="1876530" y="4324415"/>
            <a:ext cx="64118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b="1" dirty="0">
                <a:solidFill>
                  <a:schemeClr val="accent1"/>
                </a:solidFill>
                <a:latin typeface="Raleway" pitchFamily="2" charset="0"/>
                <a:ea typeface="微软雅黑 Light" panose="020B0502040204020203" pitchFamily="34" charset="-122"/>
              </a:rPr>
              <a:t>输入</a:t>
            </a:r>
          </a:p>
        </p:txBody>
      </p:sp>
      <p:sp>
        <p:nvSpPr>
          <p:cNvPr id="48" name="Oval 232">
            <a:extLst>
              <a:ext uri="{FF2B5EF4-FFF2-40B4-BE49-F238E27FC236}">
                <a16:creationId xmlns:a16="http://schemas.microsoft.com/office/drawing/2014/main" id="{0372140F-3E36-272F-7D93-1A152C321631}"/>
              </a:ext>
            </a:extLst>
          </p:cNvPr>
          <p:cNvSpPr/>
          <p:nvPr/>
        </p:nvSpPr>
        <p:spPr>
          <a:xfrm>
            <a:off x="8396201" y="3620548"/>
            <a:ext cx="539461" cy="515799"/>
          </a:xfrm>
          <a:prstGeom prst="ellipse">
            <a:avLst/>
          </a:prstGeom>
          <a:solidFill>
            <a:srgbClr val="F9AE62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 err="1"/>
              <a:t>H</a:t>
            </a:r>
            <a:r>
              <a:rPr lang="en-US" sz="1000" baseline="-25000" dirty="0" err="1"/>
              <a:t>t</a:t>
            </a:r>
            <a:endParaRPr lang="en-US" sz="1000" baseline="-25000" dirty="0"/>
          </a:p>
        </p:txBody>
      </p:sp>
      <p:sp>
        <p:nvSpPr>
          <p:cNvPr id="49" name="Oval 233">
            <a:extLst>
              <a:ext uri="{FF2B5EF4-FFF2-40B4-BE49-F238E27FC236}">
                <a16:creationId xmlns:a16="http://schemas.microsoft.com/office/drawing/2014/main" id="{12D2A895-CE54-EB06-C58F-06D9C02AA84A}"/>
              </a:ext>
            </a:extLst>
          </p:cNvPr>
          <p:cNvSpPr/>
          <p:nvPr/>
        </p:nvSpPr>
        <p:spPr>
          <a:xfrm>
            <a:off x="8208292" y="1643850"/>
            <a:ext cx="533324" cy="533502"/>
          </a:xfrm>
          <a:prstGeom prst="ellipse">
            <a:avLst/>
          </a:prstGeom>
          <a:solidFill>
            <a:srgbClr val="9BD5E5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rgbClr val="4D4543"/>
                </a:solidFill>
              </a:rPr>
              <a:t>C</a:t>
            </a:r>
            <a:r>
              <a:rPr lang="en-US" sz="1000" baseline="-25000" dirty="0">
                <a:solidFill>
                  <a:srgbClr val="4D4543"/>
                </a:solidFill>
              </a:rPr>
              <a:t>t</a:t>
            </a:r>
          </a:p>
        </p:txBody>
      </p:sp>
      <p:sp>
        <p:nvSpPr>
          <p:cNvPr id="51" name="Oval 237">
            <a:extLst>
              <a:ext uri="{FF2B5EF4-FFF2-40B4-BE49-F238E27FC236}">
                <a16:creationId xmlns:a16="http://schemas.microsoft.com/office/drawing/2014/main" id="{1350A8B8-4472-9747-24DB-808CC2BFF394}"/>
              </a:ext>
            </a:extLst>
          </p:cNvPr>
          <p:cNvSpPr/>
          <p:nvPr/>
        </p:nvSpPr>
        <p:spPr>
          <a:xfrm>
            <a:off x="6519602" y="2507073"/>
            <a:ext cx="310182" cy="329522"/>
          </a:xfrm>
          <a:prstGeom prst="ellipse">
            <a:avLst/>
          </a:prstGeom>
          <a:solidFill>
            <a:srgbClr val="97CCF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4D4543"/>
                </a:solidFill>
              </a:rPr>
              <a:t>✖</a:t>
            </a:r>
          </a:p>
        </p:txBody>
      </p:sp>
      <p:cxnSp>
        <p:nvCxnSpPr>
          <p:cNvPr id="52" name="直接箭头连接符 51">
            <a:extLst>
              <a:ext uri="{FF2B5EF4-FFF2-40B4-BE49-F238E27FC236}">
                <a16:creationId xmlns:a16="http://schemas.microsoft.com/office/drawing/2014/main" id="{0828EFD1-EB24-5E7D-7A29-EC26A2794D99}"/>
              </a:ext>
            </a:extLst>
          </p:cNvPr>
          <p:cNvCxnSpPr>
            <a:cxnSpLocks/>
          </p:cNvCxnSpPr>
          <p:nvPr/>
        </p:nvCxnSpPr>
        <p:spPr>
          <a:xfrm flipV="1">
            <a:off x="6676770" y="2833142"/>
            <a:ext cx="0" cy="27761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ounded Rectangle 226">
            <a:extLst>
              <a:ext uri="{FF2B5EF4-FFF2-40B4-BE49-F238E27FC236}">
                <a16:creationId xmlns:a16="http://schemas.microsoft.com/office/drawing/2014/main" id="{11A60F27-8E93-B15D-D578-101A0E539B2F}"/>
              </a:ext>
            </a:extLst>
          </p:cNvPr>
          <p:cNvSpPr/>
          <p:nvPr/>
        </p:nvSpPr>
        <p:spPr>
          <a:xfrm>
            <a:off x="6207958" y="2096077"/>
            <a:ext cx="899758" cy="295133"/>
          </a:xfrm>
          <a:prstGeom prst="roundRect">
            <a:avLst/>
          </a:prstGeom>
          <a:solidFill>
            <a:srgbClr val="D9ECF2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4D4543"/>
                </a:solidFill>
                <a:latin typeface="Lato" panose="020F0502020204030203" pitchFamily="34" charset="0"/>
              </a:rPr>
              <a:t>tanh</a:t>
            </a:r>
          </a:p>
        </p:txBody>
      </p:sp>
      <p:cxnSp>
        <p:nvCxnSpPr>
          <p:cNvPr id="57" name="直接箭头连接符 56">
            <a:extLst>
              <a:ext uri="{FF2B5EF4-FFF2-40B4-BE49-F238E27FC236}">
                <a16:creationId xmlns:a16="http://schemas.microsoft.com/office/drawing/2014/main" id="{37102BAA-2064-741C-CCBF-E757A21F31D9}"/>
              </a:ext>
            </a:extLst>
          </p:cNvPr>
          <p:cNvCxnSpPr>
            <a:cxnSpLocks/>
          </p:cNvCxnSpPr>
          <p:nvPr/>
        </p:nvCxnSpPr>
        <p:spPr>
          <a:xfrm>
            <a:off x="6670961" y="1919419"/>
            <a:ext cx="0" cy="18184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箭头连接符 59">
            <a:extLst>
              <a:ext uri="{FF2B5EF4-FFF2-40B4-BE49-F238E27FC236}">
                <a16:creationId xmlns:a16="http://schemas.microsoft.com/office/drawing/2014/main" id="{E6197383-2680-6011-0061-591F53EDD2CE}"/>
              </a:ext>
            </a:extLst>
          </p:cNvPr>
          <p:cNvCxnSpPr>
            <a:cxnSpLocks/>
            <a:endCxn id="51" idx="0"/>
          </p:cNvCxnSpPr>
          <p:nvPr/>
        </p:nvCxnSpPr>
        <p:spPr>
          <a:xfrm>
            <a:off x="6673291" y="2391210"/>
            <a:ext cx="1402" cy="11586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连接符: 肘形 63">
            <a:extLst>
              <a:ext uri="{FF2B5EF4-FFF2-40B4-BE49-F238E27FC236}">
                <a16:creationId xmlns:a16="http://schemas.microsoft.com/office/drawing/2014/main" id="{6BDAB4CA-F4A6-BD3F-6A21-5DEBBCBE7EB3}"/>
              </a:ext>
            </a:extLst>
          </p:cNvPr>
          <p:cNvCxnSpPr>
            <a:endCxn id="48" idx="2"/>
          </p:cNvCxnSpPr>
          <p:nvPr/>
        </p:nvCxnSpPr>
        <p:spPr>
          <a:xfrm>
            <a:off x="6829784" y="2671834"/>
            <a:ext cx="1566417" cy="1206614"/>
          </a:xfrm>
          <a:prstGeom prst="bentConnector3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6" name="图片 65">
            <a:extLst>
              <a:ext uri="{FF2B5EF4-FFF2-40B4-BE49-F238E27FC236}">
                <a16:creationId xmlns:a16="http://schemas.microsoft.com/office/drawing/2014/main" id="{F7E6E51A-9751-3CC5-41D3-C8E77A03D3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1481" y="692604"/>
            <a:ext cx="2798424" cy="492096"/>
          </a:xfrm>
          <a:prstGeom prst="rect">
            <a:avLst/>
          </a:prstGeom>
        </p:spPr>
      </p:pic>
      <p:sp>
        <p:nvSpPr>
          <p:cNvPr id="67" name="文本框 66">
            <a:extLst>
              <a:ext uri="{FF2B5EF4-FFF2-40B4-BE49-F238E27FC236}">
                <a16:creationId xmlns:a16="http://schemas.microsoft.com/office/drawing/2014/main" id="{FBE9CC75-910C-1402-1138-BBE2F4C6F8AD}"/>
              </a:ext>
            </a:extLst>
          </p:cNvPr>
          <p:cNvSpPr txBox="1"/>
          <p:nvPr/>
        </p:nvSpPr>
        <p:spPr>
          <a:xfrm>
            <a:off x="7670382" y="700011"/>
            <a:ext cx="351945" cy="4759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kern="1000" dirty="0">
                <a:solidFill>
                  <a:srgbClr val="E93D5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1</a:t>
            </a:r>
            <a:endParaRPr lang="zh-CN" altLang="en-US" sz="2400" b="1" dirty="0">
              <a:solidFill>
                <a:srgbClr val="E93D51"/>
              </a:solidFill>
              <a:latin typeface="Lato" panose="020F0502020204030203" pitchFamily="34" charset="0"/>
              <a:ea typeface="微软雅黑 Light" panose="020B0502040204020203" pitchFamily="34" charset="-122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97669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52"/>
          <p:cNvSpPr txBox="1">
            <a:spLocks noGrp="1"/>
          </p:cNvSpPr>
          <p:nvPr>
            <p:ph type="subTitle" idx="4294967295"/>
          </p:nvPr>
        </p:nvSpPr>
        <p:spPr>
          <a:xfrm>
            <a:off x="997526" y="903657"/>
            <a:ext cx="7148947" cy="254172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altLang="zh-CN" sz="1200" b="1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zh-CN" sz="12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1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tensorflow</a:t>
            </a:r>
            <a:r>
              <a:rPr lang="en-US" altLang="zh-CN" sz="12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1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altLang="zh-CN" sz="12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1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tf</a:t>
            </a:r>
            <a:endParaRPr lang="en-US" altLang="zh-CN" sz="1200" b="1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CN" sz="1200" b="1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zh-CN" sz="12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1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matplotlib</a:t>
            </a:r>
            <a:r>
              <a:rPr lang="en-US" altLang="zh-CN" sz="1200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200" b="1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pyplot</a:t>
            </a:r>
            <a:r>
              <a:rPr lang="en-US" altLang="zh-CN" sz="12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1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altLang="zh-CN" sz="12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1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plt</a:t>
            </a:r>
            <a:endParaRPr lang="en-US" altLang="zh-CN" sz="1200" b="1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CN" sz="1200" b="1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zh-CN" sz="12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1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numpy</a:t>
            </a:r>
            <a:r>
              <a:rPr lang="en-US" altLang="zh-CN" sz="12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1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altLang="zh-CN" sz="12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1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np</a:t>
            </a:r>
            <a:endParaRPr lang="en-US" altLang="zh-CN" sz="1200" b="1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CN" sz="1200" b="1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zh-CN" sz="12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1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platform</a:t>
            </a:r>
            <a:endParaRPr lang="en-US" altLang="zh-CN" sz="1200" b="1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CN" sz="1200" b="1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zh-CN" sz="12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1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time</a:t>
            </a:r>
            <a:endParaRPr lang="en-US" altLang="zh-CN" sz="1200" b="1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CN" sz="1200" b="1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zh-CN" sz="12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1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pathlib</a:t>
            </a:r>
            <a:endParaRPr lang="en-US" altLang="zh-CN" sz="1200" b="1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CN" sz="1200" b="1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zh-CN" sz="12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1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os</a:t>
            </a:r>
            <a:endParaRPr lang="en-US" altLang="zh-CN" sz="1200" b="1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br>
              <a:rPr lang="en-US" altLang="zh-CN" sz="12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12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cache_dir</a:t>
            </a:r>
            <a:r>
              <a:rPr lang="en-US" altLang="zh-CN" sz="12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2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'./</a:t>
            </a:r>
            <a:r>
              <a:rPr lang="en-US" altLang="zh-CN" sz="1200" b="1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tmp</a:t>
            </a:r>
            <a:r>
              <a:rPr lang="en-US" altLang="zh-CN" sz="12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endParaRPr lang="en-US" altLang="zh-CN" sz="1200" b="1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CN" sz="12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dataset_file_name</a:t>
            </a:r>
            <a:r>
              <a:rPr lang="en-US" altLang="zh-CN" sz="12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2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'shakespeare.txt'</a:t>
            </a:r>
            <a:endParaRPr lang="en-US" altLang="zh-CN" sz="1200" b="1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CN" sz="12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dataset_file_origin</a:t>
            </a:r>
            <a:r>
              <a:rPr lang="en-US" altLang="zh-CN" sz="12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2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'https://storage.googleapis.com/download.tensorflow.org/data/shakespeare.txt'</a:t>
            </a:r>
            <a:endParaRPr lang="en-US" altLang="zh-CN" sz="1200" b="1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br>
              <a:rPr lang="en-US" altLang="zh-CN" sz="12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12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dataset_file_path</a:t>
            </a:r>
            <a:r>
              <a:rPr lang="en-US" altLang="zh-CN" sz="12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200" b="1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tf</a:t>
            </a:r>
            <a:r>
              <a:rPr lang="en-US" altLang="zh-CN" sz="1200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2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keras</a:t>
            </a:r>
            <a:r>
              <a:rPr lang="en-US" altLang="zh-CN" sz="1200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.utils.get_file</a:t>
            </a:r>
            <a:r>
              <a:rPr lang="en-US" altLang="zh-CN" sz="12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altLang="zh-CN" sz="12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2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fname</a:t>
            </a:r>
            <a:r>
              <a:rPr lang="en-US" altLang="zh-CN" sz="12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2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dataset_file_name</a:t>
            </a:r>
            <a:r>
              <a:rPr lang="en-US" altLang="zh-CN" sz="12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altLang="zh-CN" sz="12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2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origin</a:t>
            </a:r>
            <a:r>
              <a:rPr lang="en-US" altLang="zh-CN" sz="12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2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dataset_file_origin</a:t>
            </a:r>
            <a:r>
              <a:rPr lang="en-US" altLang="zh-CN" sz="12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altLang="zh-CN" sz="12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2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cache_dir</a:t>
            </a:r>
            <a:r>
              <a:rPr lang="en-US" altLang="zh-CN" sz="12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200" b="1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pathlib</a:t>
            </a:r>
            <a:r>
              <a:rPr lang="en-US" altLang="zh-CN" sz="1200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200" b="1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altLang="zh-CN" sz="12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2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cache_dir</a:t>
            </a:r>
            <a:r>
              <a:rPr lang="en-US" altLang="zh-CN" sz="12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zh-CN" sz="1200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absolute</a:t>
            </a:r>
            <a:r>
              <a:rPr lang="en-US" altLang="zh-CN" sz="12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r>
              <a:rPr lang="en-US" altLang="zh-CN" sz="12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b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endParaRPr lang="en-US" altLang="zh-CN" sz="1400" b="1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altLang="zh-CN" sz="1200" b="1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CN" sz="1200" b="1" dirty="0">
                <a:solidFill>
                  <a:srgbClr val="D4D4D4"/>
                </a:solidFill>
                <a:latin typeface="Consolas" panose="020B0609020204030204" pitchFamily="49" charset="0"/>
              </a:rPr>
              <a:t>Maximum review length: 2697</a:t>
            </a:r>
          </a:p>
          <a:p>
            <a:pPr marL="0" indent="0">
              <a:buNone/>
            </a:pPr>
            <a:r>
              <a:rPr lang="en-US" altLang="zh-CN" sz="1200" b="1" dirty="0">
                <a:solidFill>
                  <a:srgbClr val="D4D4D4"/>
                </a:solidFill>
                <a:latin typeface="Consolas" panose="020B0609020204030204" pitchFamily="49" charset="0"/>
              </a:rPr>
              <a:t>Minimum review length: 70</a:t>
            </a:r>
            <a:r>
              <a:rPr lang="en-US" altLang="zh-CN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       </a:t>
            </a:r>
            <a:endParaRPr lang="zh-CN" altLang="en-US" sz="1600" b="1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14" name="Google Shape;414;p52"/>
          <p:cNvSpPr txBox="1"/>
          <p:nvPr/>
        </p:nvSpPr>
        <p:spPr>
          <a:xfrm>
            <a:off x="997526" y="195753"/>
            <a:ext cx="7148947" cy="425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57150" rIns="57150" bIns="571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00" b="1" dirty="0">
                <a:solidFill>
                  <a:srgbClr val="F06292"/>
                </a:solidFill>
              </a:rPr>
              <a:t>#  </a:t>
            </a:r>
            <a:r>
              <a:rPr lang="zh-CN" altLang="en-US" sz="1800" b="1" dirty="0">
                <a:solidFill>
                  <a:schemeClr val="bg1"/>
                </a:solidFill>
              </a:rPr>
              <a:t>下载数据集</a:t>
            </a:r>
            <a:endParaRPr lang="en-US" altLang="zh-CN" sz="1800" b="1" dirty="0">
              <a:solidFill>
                <a:schemeClr val="bg1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4621031-B0DC-6F6A-4E29-52C9E14D6EFB}"/>
              </a:ext>
            </a:extLst>
          </p:cNvPr>
          <p:cNvSpPr txBox="1"/>
          <p:nvPr/>
        </p:nvSpPr>
        <p:spPr>
          <a:xfrm>
            <a:off x="997526" y="664739"/>
            <a:ext cx="67270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F06292"/>
                </a:solidFill>
              </a:rPr>
              <a:t>In</a:t>
            </a:r>
            <a:r>
              <a:rPr lang="en-US" altLang="zh-CN" sz="1400" b="1" dirty="0">
                <a:solidFill>
                  <a:srgbClr val="F06292"/>
                </a:solidFill>
              </a:rPr>
              <a:t>[1]:</a:t>
            </a:r>
            <a:endParaRPr lang="zh-CN" altLang="zh-CN" b="1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904D585E-C764-F386-4CC5-38B5238DC2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92080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52"/>
          <p:cNvSpPr txBox="1">
            <a:spLocks noGrp="1"/>
          </p:cNvSpPr>
          <p:nvPr>
            <p:ph type="subTitle" idx="4294967295"/>
          </p:nvPr>
        </p:nvSpPr>
        <p:spPr>
          <a:xfrm>
            <a:off x="997526" y="903657"/>
            <a:ext cx="7148947" cy="378264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altLang="zh-CN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Reading the database file.</a:t>
            </a:r>
            <a:endParaRPr lang="en-US" altLang="zh-CN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CN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open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dataset_file_path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mode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'r'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zh-CN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read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r>
              <a:rPr lang="en-US" altLang="zh-CN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vocab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sorted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pPr marL="0" indent="0">
              <a:buNone/>
            </a:pPr>
            <a:r>
              <a:rPr lang="en-US" altLang="zh-CN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zh-CN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zh-CN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{}</a:t>
            </a:r>
            <a:r>
              <a:rPr lang="en-US" altLang="zh-CN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unique </a:t>
            </a:r>
            <a:r>
              <a:rPr lang="en-US" altLang="zh-CN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characters'</a:t>
            </a:r>
            <a:r>
              <a:rPr lang="en-US" altLang="zh-CN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format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vocab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)))</a:t>
            </a:r>
          </a:p>
          <a:p>
            <a:pPr marL="0" indent="0">
              <a:buNone/>
            </a:pPr>
            <a:r>
              <a:rPr lang="en-US" altLang="zh-CN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'Length of text: </a:t>
            </a:r>
            <a:r>
              <a:rPr lang="en-US" altLang="zh-CN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{}</a:t>
            </a:r>
            <a:r>
              <a:rPr lang="en-US" altLang="zh-CN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characters'</a:t>
            </a:r>
            <a:r>
              <a:rPr lang="en-US" altLang="zh-CN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format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)))</a:t>
            </a:r>
          </a:p>
          <a:p>
            <a:pPr marL="0" indent="0">
              <a:buNone/>
            </a:pPr>
            <a:r>
              <a:rPr lang="en-US" altLang="zh-CN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[:</a:t>
            </a:r>
            <a:r>
              <a:rPr lang="en-US" altLang="zh-CN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250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</a:t>
            </a:r>
          </a:p>
          <a:p>
            <a:pPr marL="0" indent="0">
              <a:buNone/>
            </a:pPr>
            <a:endParaRPr lang="en-US" altLang="zh-CN" sz="1400" b="1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b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endParaRPr lang="en-US" altLang="zh-CN" sz="1400" b="1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CN" sz="1200" b="1" dirty="0">
                <a:solidFill>
                  <a:srgbClr val="D4D4D4"/>
                </a:solidFill>
                <a:latin typeface="Consolas" panose="020B0609020204030204" pitchFamily="49" charset="0"/>
              </a:rPr>
              <a:t>65 unique characters</a:t>
            </a:r>
          </a:p>
          <a:p>
            <a:pPr marL="0" indent="0">
              <a:buNone/>
            </a:pPr>
            <a:r>
              <a:rPr lang="en-US" altLang="zh-CN" sz="1200" b="1" dirty="0">
                <a:solidFill>
                  <a:srgbClr val="D4D4D4"/>
                </a:solidFill>
                <a:latin typeface="Consolas" panose="020B0609020204030204" pitchFamily="49" charset="0"/>
              </a:rPr>
              <a:t>Length of text: 1115394 characters</a:t>
            </a:r>
          </a:p>
          <a:p>
            <a:pPr marL="0" indent="0">
              <a:buNone/>
            </a:pPr>
            <a:endParaRPr lang="en-US" altLang="zh-CN" sz="1200" b="1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CN" sz="1200" b="1" dirty="0">
                <a:solidFill>
                  <a:srgbClr val="D4D4D4"/>
                </a:solidFill>
                <a:latin typeface="Consolas" panose="020B0609020204030204" pitchFamily="49" charset="0"/>
              </a:rPr>
              <a:t>First Citizen: Before we proceed any further, hear me speak. </a:t>
            </a:r>
          </a:p>
          <a:p>
            <a:pPr marL="0" indent="0">
              <a:buNone/>
            </a:pPr>
            <a:r>
              <a:rPr lang="en-US" altLang="zh-CN" sz="1200" b="1" dirty="0">
                <a:solidFill>
                  <a:srgbClr val="D4D4D4"/>
                </a:solidFill>
                <a:latin typeface="Consolas" panose="020B0609020204030204" pitchFamily="49" charset="0"/>
              </a:rPr>
              <a:t>All: Speak, speak. </a:t>
            </a:r>
          </a:p>
          <a:p>
            <a:pPr marL="0" indent="0">
              <a:buNone/>
            </a:pPr>
            <a:r>
              <a:rPr lang="en-US" altLang="zh-CN" sz="1200" b="1" dirty="0">
                <a:solidFill>
                  <a:srgbClr val="D4D4D4"/>
                </a:solidFill>
                <a:latin typeface="Consolas" panose="020B0609020204030204" pitchFamily="49" charset="0"/>
              </a:rPr>
              <a:t>First Citizen: You are all resolved rather to die than to famish?</a:t>
            </a:r>
            <a:endParaRPr lang="zh-CN" altLang="en-US" sz="1200" b="1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  <p:sp>
        <p:nvSpPr>
          <p:cNvPr id="414" name="Google Shape;414;p52"/>
          <p:cNvSpPr txBox="1"/>
          <p:nvPr/>
        </p:nvSpPr>
        <p:spPr>
          <a:xfrm>
            <a:off x="997526" y="195753"/>
            <a:ext cx="7148947" cy="425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57150" rIns="57150" bIns="571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00" b="1" dirty="0">
                <a:solidFill>
                  <a:srgbClr val="F06292"/>
                </a:solidFill>
              </a:rPr>
              <a:t>#  </a:t>
            </a:r>
            <a:r>
              <a:rPr lang="zh-CN" altLang="en-US" sz="1800" b="1" dirty="0">
                <a:solidFill>
                  <a:schemeClr val="bg1"/>
                </a:solidFill>
              </a:rPr>
              <a:t>分析数据</a:t>
            </a:r>
            <a:endParaRPr lang="en-US" altLang="zh-CN" sz="1800" b="1" dirty="0">
              <a:solidFill>
                <a:schemeClr val="bg1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4621031-B0DC-6F6A-4E29-52C9E14D6EFB}"/>
              </a:ext>
            </a:extLst>
          </p:cNvPr>
          <p:cNvSpPr txBox="1"/>
          <p:nvPr/>
        </p:nvSpPr>
        <p:spPr>
          <a:xfrm>
            <a:off x="997526" y="664739"/>
            <a:ext cx="67270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F06292"/>
                </a:solidFill>
              </a:rPr>
              <a:t>In</a:t>
            </a:r>
            <a:r>
              <a:rPr lang="en-US" altLang="zh-CN" sz="1400" b="1" dirty="0">
                <a:solidFill>
                  <a:srgbClr val="F06292"/>
                </a:solidFill>
              </a:rPr>
              <a:t>[2]:</a:t>
            </a:r>
            <a:endParaRPr lang="zh-CN" altLang="zh-CN" b="1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904D585E-C764-F386-4CC5-38B5238DC2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DA49E65-24A5-055B-EF64-A76869D60AF4}"/>
              </a:ext>
            </a:extLst>
          </p:cNvPr>
          <p:cNvSpPr txBox="1"/>
          <p:nvPr/>
        </p:nvSpPr>
        <p:spPr>
          <a:xfrm>
            <a:off x="997526" y="2669751"/>
            <a:ext cx="8693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1" dirty="0">
                <a:solidFill>
                  <a:srgbClr val="F06292"/>
                </a:solidFill>
              </a:rPr>
              <a:t>Out[2]:</a:t>
            </a:r>
            <a:endParaRPr lang="zh-CN" altLang="zh-CN" b="1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35705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49"/>
          <p:cNvSpPr txBox="1">
            <a:spLocks noGrp="1"/>
          </p:cNvSpPr>
          <p:nvPr>
            <p:ph type="title"/>
          </p:nvPr>
        </p:nvSpPr>
        <p:spPr>
          <a:xfrm>
            <a:off x="2364347" y="2159325"/>
            <a:ext cx="4126941" cy="82484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/>
              <a:t>认识循环神经网络</a:t>
            </a:r>
            <a:endParaRPr dirty="0">
              <a:solidFill>
                <a:schemeClr val="bg1"/>
              </a:solidFill>
              <a:ea typeface="微软雅黑 Light" panose="020B0502040204020203" pitchFamily="34" charset="-122"/>
            </a:endParaRPr>
          </a:p>
        </p:txBody>
      </p:sp>
      <p:sp>
        <p:nvSpPr>
          <p:cNvPr id="4" name="Google Shape;394;p49">
            <a:extLst>
              <a:ext uri="{FF2B5EF4-FFF2-40B4-BE49-F238E27FC236}">
                <a16:creationId xmlns:a16="http://schemas.microsoft.com/office/drawing/2014/main" id="{B1C3D50B-5ABB-A49E-C3CD-37CF6D7E9307}"/>
              </a:ext>
            </a:extLst>
          </p:cNvPr>
          <p:cNvSpPr txBox="1">
            <a:spLocks/>
          </p:cNvSpPr>
          <p:nvPr/>
        </p:nvSpPr>
        <p:spPr>
          <a:xfrm>
            <a:off x="588325" y="360907"/>
            <a:ext cx="1548401" cy="824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"/>
              <a:buNone/>
              <a:defRPr sz="36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"/>
              <a:buNone/>
              <a:defRPr sz="36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"/>
              <a:buNone/>
              <a:defRPr sz="36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"/>
              <a:buNone/>
              <a:defRPr sz="36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"/>
              <a:buNone/>
              <a:defRPr sz="36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"/>
              <a:buNone/>
              <a:defRPr sz="36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"/>
              <a:buNone/>
              <a:defRPr sz="36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"/>
              <a:buNone/>
              <a:defRPr sz="36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"/>
              <a:buNone/>
              <a:defRPr sz="36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zh-CN" altLang="en-US" dirty="0"/>
              <a:t>任务</a:t>
            </a:r>
            <a:r>
              <a:rPr lang="en-US" altLang="zh-CN" dirty="0"/>
              <a:t>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832639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52"/>
          <p:cNvSpPr txBox="1">
            <a:spLocks noGrp="1"/>
          </p:cNvSpPr>
          <p:nvPr>
            <p:ph type="subTitle" idx="4294967295"/>
          </p:nvPr>
        </p:nvSpPr>
        <p:spPr>
          <a:xfrm>
            <a:off x="997526" y="903657"/>
            <a:ext cx="7148947" cy="378264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altLang="zh-CN" sz="14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char2index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{</a:t>
            </a:r>
            <a:r>
              <a:rPr lang="en-US" altLang="zh-CN" sz="14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CN" sz="14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400" b="1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4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4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400" b="1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400" b="1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enumerate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4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vocab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)}</a:t>
            </a:r>
          </a:p>
          <a:p>
            <a:pPr marL="0" indent="0">
              <a:buNone/>
            </a:pPr>
            <a:r>
              <a:rPr lang="en-US" altLang="zh-CN" sz="14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index2char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400" b="1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np</a:t>
            </a:r>
            <a:r>
              <a:rPr lang="en-US" altLang="zh-CN" sz="1400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400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4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vocab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altLang="zh-CN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text_as_int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400" b="1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np</a:t>
            </a:r>
            <a:r>
              <a:rPr lang="en-US" altLang="zh-CN" sz="1400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400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altLang="zh-CN" sz="14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char2index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zh-CN" sz="14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altLang="zh-CN" sz="1400" b="1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4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400" b="1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4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</a:t>
            </a:r>
          </a:p>
          <a:p>
            <a:pPr marL="0" indent="0">
              <a:buNone/>
            </a:pPr>
            <a:b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1400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4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zh-CN" sz="1400" b="1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text_as_int</a:t>
            </a:r>
            <a:r>
              <a:rPr lang="en-US" altLang="zh-CN" sz="14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length: </a:t>
            </a:r>
            <a:r>
              <a:rPr lang="en-US" altLang="zh-CN" sz="14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{}</a:t>
            </a:r>
            <a:r>
              <a:rPr lang="en-US" altLang="zh-CN" sz="14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400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format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400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text_as_int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)))</a:t>
            </a:r>
          </a:p>
          <a:p>
            <a:pPr marL="0" indent="0">
              <a:buNone/>
            </a:pPr>
            <a:r>
              <a:rPr lang="en-US" altLang="zh-CN" sz="1400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4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zh-CN" sz="14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{}</a:t>
            </a:r>
            <a:r>
              <a:rPr lang="en-US" altLang="zh-CN" sz="14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--&gt; </a:t>
            </a:r>
            <a:r>
              <a:rPr lang="en-US" altLang="zh-CN" sz="14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{}</a:t>
            </a:r>
            <a:r>
              <a:rPr lang="en-US" altLang="zh-CN" sz="14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400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format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400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repr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4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[:</a:t>
            </a:r>
            <a:r>
              <a:rPr lang="en-US" altLang="zh-CN" sz="1400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15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]), </a:t>
            </a:r>
            <a:r>
              <a:rPr lang="en-US" altLang="zh-CN" sz="1400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repr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text_as_int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[:</a:t>
            </a:r>
            <a:r>
              <a:rPr lang="en-US" altLang="zh-CN" sz="1400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15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])))</a:t>
            </a:r>
          </a:p>
          <a:p>
            <a:pPr marL="0" indent="0">
              <a:buNone/>
            </a:pPr>
            <a:endParaRPr lang="en-US" altLang="zh-CN" sz="1400" b="1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b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endParaRPr lang="en-US" altLang="zh-CN" sz="1400" b="1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CN" sz="1200" b="1" dirty="0" err="1">
                <a:solidFill>
                  <a:srgbClr val="D4D4D4"/>
                </a:solidFill>
                <a:latin typeface="Consolas" panose="020B0609020204030204" pitchFamily="49" charset="0"/>
              </a:rPr>
              <a:t>text_as_int</a:t>
            </a:r>
            <a:r>
              <a:rPr lang="en-US" altLang="zh-CN" sz="1200" b="1" dirty="0">
                <a:solidFill>
                  <a:srgbClr val="D4D4D4"/>
                </a:solidFill>
                <a:latin typeface="Consolas" panose="020B0609020204030204" pitchFamily="49" charset="0"/>
              </a:rPr>
              <a:t> length: 1115394</a:t>
            </a:r>
          </a:p>
          <a:p>
            <a:pPr marL="0" indent="0">
              <a:buNone/>
            </a:pPr>
            <a:r>
              <a:rPr lang="en-US" altLang="zh-CN" sz="1200" b="1" dirty="0">
                <a:solidFill>
                  <a:srgbClr val="D4D4D4"/>
                </a:solidFill>
                <a:latin typeface="Consolas" panose="020B0609020204030204" pitchFamily="49" charset="0"/>
              </a:rPr>
              <a:t>'First Citizen:\n' --&gt; array([18, 47, 56, 57, 58,  1, 15, 47, 58, 47, 64, 43, 52, 10,  0])</a:t>
            </a:r>
            <a:endParaRPr lang="zh-CN" altLang="en-US" sz="1200" b="1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  <p:sp>
        <p:nvSpPr>
          <p:cNvPr id="414" name="Google Shape;414;p52"/>
          <p:cNvSpPr txBox="1"/>
          <p:nvPr/>
        </p:nvSpPr>
        <p:spPr>
          <a:xfrm>
            <a:off x="997526" y="195753"/>
            <a:ext cx="7148947" cy="425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57150" rIns="57150" bIns="571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00" b="1" dirty="0">
                <a:solidFill>
                  <a:srgbClr val="F06292"/>
                </a:solidFill>
              </a:rPr>
              <a:t>#  </a:t>
            </a:r>
            <a:r>
              <a:rPr lang="zh-CN" altLang="en-US" sz="1800" b="1" dirty="0">
                <a:solidFill>
                  <a:schemeClr val="bg1"/>
                </a:solidFill>
              </a:rPr>
              <a:t>处理文本</a:t>
            </a:r>
            <a:endParaRPr lang="en-US" altLang="zh-CN" sz="1800" b="1" dirty="0">
              <a:solidFill>
                <a:schemeClr val="bg1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4621031-B0DC-6F6A-4E29-52C9E14D6EFB}"/>
              </a:ext>
            </a:extLst>
          </p:cNvPr>
          <p:cNvSpPr txBox="1"/>
          <p:nvPr/>
        </p:nvSpPr>
        <p:spPr>
          <a:xfrm>
            <a:off x="997526" y="664739"/>
            <a:ext cx="67270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F06292"/>
                </a:solidFill>
              </a:rPr>
              <a:t>In</a:t>
            </a:r>
            <a:r>
              <a:rPr lang="en-US" altLang="zh-CN" sz="1400" b="1" dirty="0">
                <a:solidFill>
                  <a:srgbClr val="F06292"/>
                </a:solidFill>
              </a:rPr>
              <a:t>[3]:</a:t>
            </a:r>
            <a:endParaRPr lang="zh-CN" altLang="zh-CN" b="1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904D585E-C764-F386-4CC5-38B5238DC2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DA49E65-24A5-055B-EF64-A76869D60AF4}"/>
              </a:ext>
            </a:extLst>
          </p:cNvPr>
          <p:cNvSpPr txBox="1"/>
          <p:nvPr/>
        </p:nvSpPr>
        <p:spPr>
          <a:xfrm>
            <a:off x="997526" y="2669751"/>
            <a:ext cx="8693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1" dirty="0">
                <a:solidFill>
                  <a:srgbClr val="F06292"/>
                </a:solidFill>
              </a:rPr>
              <a:t>Out[3]:</a:t>
            </a:r>
            <a:endParaRPr lang="zh-CN" altLang="zh-CN" b="1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63120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52"/>
          <p:cNvSpPr txBox="1">
            <a:spLocks noGrp="1"/>
          </p:cNvSpPr>
          <p:nvPr>
            <p:ph type="subTitle" idx="4294967295"/>
          </p:nvPr>
        </p:nvSpPr>
        <p:spPr>
          <a:xfrm>
            <a:off x="997526" y="903657"/>
            <a:ext cx="7148947" cy="33897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altLang="zh-CN" sz="14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sequence_length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400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</a:t>
            </a:r>
            <a:endParaRPr lang="en-US" altLang="zh-CN" sz="1400" b="1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CN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examples_per_epoch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400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4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// (</a:t>
            </a:r>
            <a:r>
              <a:rPr lang="en-US" altLang="zh-CN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sequence_length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zh-CN" sz="1400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altLang="zh-CN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char_dataset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400" b="1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tf</a:t>
            </a:r>
            <a:r>
              <a:rPr lang="en-US" altLang="zh-CN" sz="1400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400" b="1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zh-CN" sz="1400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400" b="1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Dataset</a:t>
            </a:r>
            <a:r>
              <a:rPr lang="en-US" altLang="zh-CN" sz="1400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400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from_tensor_slices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text_as_int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altLang="zh-CN" sz="14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sequences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char_dataset</a:t>
            </a:r>
            <a:r>
              <a:rPr lang="en-US" altLang="zh-CN" sz="1400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400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batch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sequence_length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zh-CN" sz="1400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drop_remainder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4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b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14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400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split_input_target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4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chunk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pPr marL="0" indent="0">
              <a:buNone/>
            </a:pP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input_text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4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chunk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[:-</a:t>
            </a:r>
            <a:r>
              <a:rPr lang="en-US" altLang="zh-CN" sz="1400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pPr marL="0" indent="0">
              <a:buNone/>
            </a:pP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target_text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4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chunk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zh-CN" sz="1400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:]</a:t>
            </a:r>
          </a:p>
          <a:p>
            <a:pPr marL="0" indent="0">
              <a:buNone/>
            </a:pP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400" b="1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input_text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target_text</a:t>
            </a:r>
            <a:endParaRPr lang="en-US" altLang="zh-CN" sz="1400" b="1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b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14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dataset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sequences</a:t>
            </a:r>
            <a:r>
              <a:rPr lang="en-US" altLang="zh-CN" sz="1400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400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map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400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split_input_target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endParaRPr lang="en-US" altLang="zh-CN" sz="1400" b="1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b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endParaRPr lang="zh-CN" altLang="en-US" sz="1200" b="1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  <p:sp>
        <p:nvSpPr>
          <p:cNvPr id="414" name="Google Shape;414;p52"/>
          <p:cNvSpPr txBox="1"/>
          <p:nvPr/>
        </p:nvSpPr>
        <p:spPr>
          <a:xfrm>
            <a:off x="997526" y="195753"/>
            <a:ext cx="7148947" cy="425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57150" rIns="57150" bIns="571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00" b="1" dirty="0">
                <a:solidFill>
                  <a:srgbClr val="F06292"/>
                </a:solidFill>
              </a:rPr>
              <a:t># </a:t>
            </a:r>
            <a:r>
              <a:rPr lang="zh-CN" altLang="zh-CN" sz="1800" b="1" dirty="0">
                <a:solidFill>
                  <a:schemeClr val="bg1"/>
                </a:solidFill>
              </a:rPr>
              <a:t>创建训练</a:t>
            </a:r>
            <a:r>
              <a:rPr lang="zh-CN" altLang="en-US" sz="1800" b="1" dirty="0">
                <a:solidFill>
                  <a:schemeClr val="bg1"/>
                </a:solidFill>
              </a:rPr>
              <a:t>数据集</a:t>
            </a:r>
            <a:endParaRPr lang="en-US" altLang="zh-CN" sz="1800" b="1" dirty="0">
              <a:solidFill>
                <a:schemeClr val="bg1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4621031-B0DC-6F6A-4E29-52C9E14D6EFB}"/>
              </a:ext>
            </a:extLst>
          </p:cNvPr>
          <p:cNvSpPr txBox="1"/>
          <p:nvPr/>
        </p:nvSpPr>
        <p:spPr>
          <a:xfrm>
            <a:off x="997526" y="664739"/>
            <a:ext cx="67270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F06292"/>
                </a:solidFill>
              </a:rPr>
              <a:t>In</a:t>
            </a:r>
            <a:r>
              <a:rPr lang="en-US" altLang="zh-CN" sz="1400" b="1" dirty="0">
                <a:solidFill>
                  <a:srgbClr val="F06292"/>
                </a:solidFill>
              </a:rPr>
              <a:t>[4]:</a:t>
            </a:r>
            <a:endParaRPr lang="zh-CN" altLang="zh-CN" b="1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904D585E-C764-F386-4CC5-38B5238DC2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37521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52"/>
          <p:cNvSpPr txBox="1">
            <a:spLocks noGrp="1"/>
          </p:cNvSpPr>
          <p:nvPr>
            <p:ph type="subTitle" idx="4294967295"/>
          </p:nvPr>
        </p:nvSpPr>
        <p:spPr>
          <a:xfrm>
            <a:off x="997526" y="903657"/>
            <a:ext cx="7148947" cy="379693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altLang="zh-CN" sz="1400" b="1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Batch size.</a:t>
            </a:r>
            <a:endParaRPr lang="en-US" altLang="zh-CN" sz="1400" b="1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CN" sz="1400" b="1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400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64</a:t>
            </a:r>
            <a:endParaRPr lang="en-US" altLang="zh-CN" sz="1400" b="1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CN" sz="1400" b="1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BUFFER_SIZE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400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10000</a:t>
            </a:r>
            <a:endParaRPr lang="en-US" altLang="zh-CN" sz="1400" b="1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b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14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dataset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dataset</a:t>
            </a:r>
            <a:r>
              <a:rPr lang="en-US" altLang="zh-CN" sz="1400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400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shuffle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400" b="1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BUFFER_SIZE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zh-CN" sz="1400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batch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400" b="1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drop_remainder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4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altLang="zh-CN" sz="14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dataset</a:t>
            </a:r>
          </a:p>
          <a:p>
            <a:pPr marL="0" indent="0">
              <a:buNone/>
            </a:pPr>
            <a:endParaRPr lang="en-US" altLang="zh-CN" sz="1400" b="1" dirty="0">
              <a:solidFill>
                <a:srgbClr val="9CDCFE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altLang="zh-CN" sz="1400" b="1" dirty="0">
              <a:solidFill>
                <a:srgbClr val="9CDCFE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altLang="zh-CN" sz="1400" b="1" dirty="0">
              <a:solidFill>
                <a:srgbClr val="9CDCFE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CN" sz="1200" b="1" dirty="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en-US" altLang="zh-CN" sz="1200" b="1" dirty="0" err="1">
                <a:solidFill>
                  <a:srgbClr val="D4D4D4"/>
                </a:solidFill>
                <a:latin typeface="Consolas" panose="020B0609020204030204" pitchFamily="49" charset="0"/>
              </a:rPr>
              <a:t>BatchDataset</a:t>
            </a:r>
            <a:r>
              <a:rPr lang="en-US" altLang="zh-CN" sz="1200" b="1" dirty="0">
                <a:solidFill>
                  <a:srgbClr val="D4D4D4"/>
                </a:solidFill>
                <a:latin typeface="Consolas" panose="020B0609020204030204" pitchFamily="49" charset="0"/>
              </a:rPr>
              <a:t> shapes: ((64, 100), (64, 100)), types: (tf.int64, tf.int64)&gt;</a:t>
            </a:r>
          </a:p>
          <a:p>
            <a:pPr marL="0" indent="0">
              <a:buNone/>
            </a:pPr>
            <a:endParaRPr lang="en-US" altLang="zh-CN" sz="1400" b="1" dirty="0">
              <a:solidFill>
                <a:srgbClr val="9CDCFE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altLang="zh-CN" sz="1400" b="1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14" name="Google Shape;414;p52"/>
          <p:cNvSpPr txBox="1"/>
          <p:nvPr/>
        </p:nvSpPr>
        <p:spPr>
          <a:xfrm>
            <a:off x="997526" y="195753"/>
            <a:ext cx="7148947" cy="425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57150" rIns="57150" bIns="571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00" b="1" dirty="0">
                <a:solidFill>
                  <a:srgbClr val="F06292"/>
                </a:solidFill>
              </a:rPr>
              <a:t># </a:t>
            </a:r>
            <a:r>
              <a:rPr lang="zh-CN" altLang="en-US" sz="1800" b="1" dirty="0">
                <a:solidFill>
                  <a:schemeClr val="bg1"/>
                </a:solidFill>
              </a:rPr>
              <a:t>创建训练批次</a:t>
            </a:r>
            <a:endParaRPr lang="en-US" altLang="zh-CN" sz="1800" b="1" dirty="0">
              <a:solidFill>
                <a:schemeClr val="bg1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4621031-B0DC-6F6A-4E29-52C9E14D6EFB}"/>
              </a:ext>
            </a:extLst>
          </p:cNvPr>
          <p:cNvSpPr txBox="1"/>
          <p:nvPr/>
        </p:nvSpPr>
        <p:spPr>
          <a:xfrm>
            <a:off x="997526" y="664739"/>
            <a:ext cx="67270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F06292"/>
                </a:solidFill>
              </a:rPr>
              <a:t>In</a:t>
            </a:r>
            <a:r>
              <a:rPr lang="en-US" altLang="zh-CN" sz="1400" b="1" dirty="0">
                <a:solidFill>
                  <a:srgbClr val="F06292"/>
                </a:solidFill>
              </a:rPr>
              <a:t>[5]:</a:t>
            </a:r>
            <a:endParaRPr lang="zh-CN" altLang="zh-CN" b="1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904D585E-C764-F386-4CC5-38B5238DC2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AD25B18-C08E-CCF8-F71B-59C833C67B48}"/>
              </a:ext>
            </a:extLst>
          </p:cNvPr>
          <p:cNvSpPr txBox="1"/>
          <p:nvPr/>
        </p:nvSpPr>
        <p:spPr>
          <a:xfrm>
            <a:off x="997526" y="2955501"/>
            <a:ext cx="8693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1" dirty="0">
                <a:solidFill>
                  <a:srgbClr val="F06292"/>
                </a:solidFill>
              </a:rPr>
              <a:t>Out[5]:</a:t>
            </a:r>
            <a:endParaRPr lang="zh-CN" altLang="zh-CN" b="1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67223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52"/>
          <p:cNvSpPr txBox="1">
            <a:spLocks noGrp="1"/>
          </p:cNvSpPr>
          <p:nvPr>
            <p:ph type="subTitle" idx="4294967295"/>
          </p:nvPr>
        </p:nvSpPr>
        <p:spPr>
          <a:xfrm>
            <a:off x="997526" y="903657"/>
            <a:ext cx="7696418" cy="39755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altLang="zh-CN" sz="14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vocab_size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400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4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vocab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altLang="zh-CN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embedding_dim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400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256</a:t>
            </a:r>
            <a:endParaRPr lang="en-US" altLang="zh-CN" sz="1400" b="1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CN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rnn_units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400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1024</a:t>
            </a:r>
            <a:endParaRPr lang="en-US" altLang="zh-CN" sz="1400" b="1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CN" sz="14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400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build_model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vocab_size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embedding_dim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rnn_units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pPr marL="0" indent="0">
              <a:buNone/>
            </a:pP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CN" sz="14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400" b="1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tf</a:t>
            </a:r>
            <a:r>
              <a:rPr lang="en-US" altLang="zh-CN" sz="1400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keras</a:t>
            </a:r>
            <a:r>
              <a:rPr lang="en-US" altLang="zh-CN" sz="1400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.Sequential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([</a:t>
            </a:r>
          </a:p>
          <a:p>
            <a:pPr marL="0" indent="0">
              <a:buNone/>
            </a:pP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400" b="1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tf</a:t>
            </a:r>
            <a:r>
              <a:rPr lang="en-US" altLang="zh-CN" sz="1400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keras</a:t>
            </a:r>
            <a:r>
              <a:rPr lang="en-US" altLang="zh-CN" sz="1400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.layers.Embedding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vocab_size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embedding_dim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          </a:t>
            </a:r>
            <a:r>
              <a:rPr lang="en-US" altLang="zh-CN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batch_input_shape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=[</a:t>
            </a:r>
            <a:r>
              <a:rPr lang="en-US" altLang="zh-CN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4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]),</a:t>
            </a:r>
          </a:p>
          <a:p>
            <a:pPr marL="0" indent="0">
              <a:buNone/>
            </a:pP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400" b="1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tf</a:t>
            </a:r>
            <a:r>
              <a:rPr lang="en-US" altLang="zh-CN" sz="1400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keras</a:t>
            </a:r>
            <a:r>
              <a:rPr lang="en-US" altLang="zh-CN" sz="1400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.layers.LSTM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400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128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4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400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0.5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return_sequences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4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pPr marL="0" indent="0">
              <a:buNone/>
            </a:pP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400" b="1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tf</a:t>
            </a:r>
            <a:r>
              <a:rPr lang="en-US" altLang="zh-CN" sz="1400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keras</a:t>
            </a:r>
            <a:r>
              <a:rPr lang="en-US" altLang="zh-CN" sz="1400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.layers.LSTM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400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128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4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dropout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400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0.5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return_sequences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4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pPr marL="0" indent="0">
              <a:buNone/>
            </a:pP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400" b="1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tf</a:t>
            </a:r>
            <a:r>
              <a:rPr lang="en-US" altLang="zh-CN" sz="1400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keras</a:t>
            </a:r>
            <a:r>
              <a:rPr lang="en-US" altLang="zh-CN" sz="1400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.layers.Dense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vocab_size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])</a:t>
            </a:r>
          </a:p>
          <a:p>
            <a:pPr marL="0" indent="0">
              <a:buNone/>
            </a:pP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CN" sz="1400" b="1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4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model</a:t>
            </a:r>
            <a:endParaRPr lang="en-US" altLang="zh-CN" sz="1400" b="1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CN" sz="14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400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build_model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vocab_size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400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4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vocab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lang="en-US" altLang="zh-CN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embedding_dim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embedding_dim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CN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rnn_units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rnn_units</a:t>
            </a:r>
            <a:r>
              <a:rPr lang="en-US" altLang="zh-CN" sz="1400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CN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400" b="1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altLang="zh-CN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altLang="zh-CN" sz="1400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.summary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endParaRPr lang="en-US" altLang="zh-CN" sz="1400" b="1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14" name="Google Shape;414;p52"/>
          <p:cNvSpPr txBox="1"/>
          <p:nvPr/>
        </p:nvSpPr>
        <p:spPr>
          <a:xfrm>
            <a:off x="997526" y="195753"/>
            <a:ext cx="7148947" cy="425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57150" rIns="57150" bIns="571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00" b="1" dirty="0">
                <a:solidFill>
                  <a:srgbClr val="F06292"/>
                </a:solidFill>
              </a:rPr>
              <a:t># </a:t>
            </a:r>
            <a:r>
              <a:rPr lang="zh-CN" altLang="en-US" sz="1800" b="1" dirty="0">
                <a:solidFill>
                  <a:schemeClr val="bg1"/>
                </a:solidFill>
              </a:rPr>
              <a:t>搭建模型</a:t>
            </a:r>
            <a:endParaRPr lang="en-US" altLang="zh-CN" sz="1800" b="1" dirty="0">
              <a:solidFill>
                <a:schemeClr val="bg1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4621031-B0DC-6F6A-4E29-52C9E14D6EFB}"/>
              </a:ext>
            </a:extLst>
          </p:cNvPr>
          <p:cNvSpPr txBox="1"/>
          <p:nvPr/>
        </p:nvSpPr>
        <p:spPr>
          <a:xfrm>
            <a:off x="997526" y="664739"/>
            <a:ext cx="67270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F06292"/>
                </a:solidFill>
              </a:rPr>
              <a:t>In</a:t>
            </a:r>
            <a:r>
              <a:rPr lang="en-US" altLang="zh-CN" sz="1400" b="1" dirty="0">
                <a:solidFill>
                  <a:srgbClr val="F06292"/>
                </a:solidFill>
              </a:rPr>
              <a:t>[6]:</a:t>
            </a:r>
            <a:endParaRPr lang="zh-CN" altLang="zh-CN" b="1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904D585E-C764-F386-4CC5-38B5238DC2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17907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52"/>
          <p:cNvSpPr txBox="1">
            <a:spLocks noGrp="1"/>
          </p:cNvSpPr>
          <p:nvPr>
            <p:ph type="subTitle" idx="4294967295"/>
          </p:nvPr>
        </p:nvSpPr>
        <p:spPr>
          <a:xfrm>
            <a:off x="997526" y="903657"/>
            <a:ext cx="7148947" cy="379693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altLang="zh-CN" sz="1400" b="1" dirty="0">
              <a:solidFill>
                <a:srgbClr val="9CDCFE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altLang="zh-CN" sz="1400" b="1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14" name="Google Shape;414;p52"/>
          <p:cNvSpPr txBox="1"/>
          <p:nvPr/>
        </p:nvSpPr>
        <p:spPr>
          <a:xfrm>
            <a:off x="997526" y="195753"/>
            <a:ext cx="7148947" cy="425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57150" rIns="57150" bIns="5715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rgbClr val="F06292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# </a:t>
            </a:r>
            <a:r>
              <a:rPr lang="zh-CN" altLang="en-US" sz="1800" b="1" dirty="0">
                <a:solidFill>
                  <a:srgbClr val="FFFFFF"/>
                </a:solidFill>
              </a:rPr>
              <a:t>编译与</a:t>
            </a:r>
            <a:r>
              <a: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训练</a:t>
            </a:r>
            <a:endParaRPr kumimoji="0" lang="en-US" altLang="zh-CN" sz="18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4621031-B0DC-6F6A-4E29-52C9E14D6EFB}"/>
              </a:ext>
            </a:extLst>
          </p:cNvPr>
          <p:cNvSpPr txBox="1"/>
          <p:nvPr/>
        </p:nvSpPr>
        <p:spPr>
          <a:xfrm>
            <a:off x="997526" y="664739"/>
            <a:ext cx="67270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rgbClr val="F06292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In[7]:</a:t>
            </a:r>
            <a:endParaRPr kumimoji="0" lang="zh-CN" altLang="zh-CN" sz="14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nsolas" panose="020B0609020204030204" pitchFamily="49" charset="0"/>
              <a:cs typeface="Arial"/>
              <a:sym typeface="Arial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904D585E-C764-F386-4CC5-38B5238DC2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4FAD1D3-9319-5944-498B-410FACCC32EC}"/>
              </a:ext>
            </a:extLst>
          </p:cNvPr>
          <p:cNvSpPr txBox="1"/>
          <p:nvPr/>
        </p:nvSpPr>
        <p:spPr>
          <a:xfrm>
            <a:off x="997526" y="1015867"/>
            <a:ext cx="7536656" cy="41917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4000"/>
              </a:lnSpc>
            </a:pPr>
            <a:r>
              <a:rPr lang="en-US" altLang="zh-CN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checkpoint_dir</a:t>
            </a:r>
            <a:r>
              <a:rPr lang="en-US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zh-CN" b="1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tmp</a:t>
            </a:r>
            <a:r>
              <a:rPr lang="en-US" altLang="zh-CN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/checkpoints'</a:t>
            </a:r>
            <a:endParaRPr lang="en-US" altLang="zh-CN" b="1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14000"/>
              </a:lnSpc>
            </a:pPr>
            <a:r>
              <a:rPr lang="en-US" altLang="zh-CN" b="1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os</a:t>
            </a:r>
            <a:r>
              <a:rPr lang="en-US" altLang="zh-CN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makedirs</a:t>
            </a:r>
            <a:r>
              <a:rPr lang="en-US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checkpoint_dir</a:t>
            </a:r>
            <a:r>
              <a:rPr lang="en-US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exist_ok</a:t>
            </a:r>
            <a:r>
              <a:rPr lang="en-US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ct val="114000"/>
              </a:lnSpc>
            </a:pPr>
            <a:r>
              <a:rPr lang="en-US" altLang="zh-CN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checkpoint_prefix</a:t>
            </a:r>
            <a:r>
              <a:rPr lang="en-US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b="1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os</a:t>
            </a:r>
            <a:r>
              <a:rPr lang="en-US" altLang="zh-CN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altLang="zh-CN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join</a:t>
            </a:r>
            <a:r>
              <a:rPr lang="en-US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checkpoint_dir</a:t>
            </a:r>
            <a:r>
              <a:rPr lang="en-US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zh-CN" b="1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ckpt</a:t>
            </a:r>
            <a:r>
              <a:rPr lang="en-US" altLang="zh-CN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en-US" altLang="zh-CN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{epoch}</a:t>
            </a:r>
            <a:r>
              <a:rPr lang="en-US" altLang="zh-CN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ct val="114000"/>
              </a:lnSpc>
            </a:pPr>
            <a:br>
              <a:rPr lang="en-US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checkpoint_callback</a:t>
            </a:r>
            <a:r>
              <a:rPr lang="en-US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b="1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tf</a:t>
            </a:r>
            <a:r>
              <a:rPr lang="en-US" altLang="zh-CN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keras</a:t>
            </a:r>
            <a:r>
              <a:rPr lang="en-US" altLang="zh-CN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.callbacks.ModelCheckpoint</a:t>
            </a:r>
            <a:r>
              <a:rPr lang="en-US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pPr>
              <a:lnSpc>
                <a:spcPct val="114000"/>
              </a:lnSpc>
            </a:pPr>
            <a:r>
              <a:rPr lang="en-US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filepath</a:t>
            </a:r>
            <a:r>
              <a:rPr lang="en-US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checkpoint_prefix</a:t>
            </a:r>
            <a:r>
              <a:rPr lang="en-US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lnSpc>
                <a:spcPct val="114000"/>
              </a:lnSpc>
            </a:pPr>
            <a:r>
              <a:rPr lang="en-US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save_weights_only</a:t>
            </a:r>
            <a:r>
              <a:rPr lang="en-US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endParaRPr lang="en-US" altLang="zh-CN" b="1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14000"/>
              </a:lnSpc>
            </a:pPr>
            <a:r>
              <a:rPr lang="en-US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ct val="114000"/>
              </a:lnSpc>
            </a:pPr>
            <a:r>
              <a:rPr lang="en-US" altLang="zh-CN" b="1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EPOCHS</a:t>
            </a:r>
            <a:r>
              <a:rPr lang="en-US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lang="en-US" altLang="zh-CN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</a:t>
            </a:r>
            <a:endParaRPr lang="en-US" altLang="zh-CN" b="1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14000"/>
              </a:lnSpc>
            </a:pPr>
            <a:r>
              <a:rPr lang="en-US" altLang="zh-CN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altLang="zh-CN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.compile</a:t>
            </a:r>
            <a:r>
              <a:rPr lang="en-US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optimizer</a:t>
            </a:r>
            <a:r>
              <a:rPr lang="en-US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b="1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tf</a:t>
            </a:r>
            <a:r>
              <a:rPr lang="en-US" altLang="zh-CN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keras</a:t>
            </a:r>
            <a:r>
              <a:rPr lang="en-US" altLang="zh-CN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.optimizers.Adam</a:t>
            </a:r>
            <a:r>
              <a:rPr lang="en-US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learning_rate</a:t>
            </a:r>
            <a:r>
              <a:rPr lang="en-US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0.001</a:t>
            </a:r>
            <a:r>
              <a:rPr lang="en-US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en-US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</a:t>
            </a:r>
            <a:r>
              <a:rPr lang="en-US" altLang="zh-CN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loss</a:t>
            </a:r>
            <a:r>
              <a:rPr lang="en-US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b="1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tf</a:t>
            </a:r>
            <a:r>
              <a:rPr lang="en-US" altLang="zh-CN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keras</a:t>
            </a:r>
            <a:r>
              <a:rPr lang="en-US" altLang="zh-CN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.losses.sparse_categorical_crossentropy</a:t>
            </a:r>
            <a:r>
              <a:rPr lang="en-US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from_logits</a:t>
            </a:r>
            <a:r>
              <a:rPr lang="en-US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endParaRPr lang="en-US" altLang="zh-CN" b="1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14000"/>
              </a:lnSpc>
            </a:pPr>
            <a:r>
              <a:rPr lang="en-US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pPr>
              <a:lnSpc>
                <a:spcPct val="114000"/>
              </a:lnSpc>
            </a:pPr>
            <a:br>
              <a:rPr lang="en-US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history</a:t>
            </a:r>
            <a:r>
              <a:rPr lang="en-US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altLang="zh-CN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.fit</a:t>
            </a:r>
            <a:r>
              <a:rPr lang="en-US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pPr>
              <a:lnSpc>
                <a:spcPct val="114000"/>
              </a:lnSpc>
            </a:pPr>
            <a:r>
              <a:rPr lang="en-US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CN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dataset</a:t>
            </a:r>
            <a:r>
              <a:rPr lang="en-US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epochs</a:t>
            </a:r>
            <a:r>
              <a:rPr lang="en-US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b="1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EPOCHS</a:t>
            </a:r>
            <a:r>
              <a:rPr lang="en-US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 </a:t>
            </a:r>
            <a:r>
              <a:rPr lang="en-US" altLang="zh-CN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callbacks</a:t>
            </a:r>
            <a:r>
              <a:rPr lang="en-US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=[</a:t>
            </a:r>
            <a:r>
              <a:rPr lang="en-US" altLang="zh-CN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checkpoint_callback</a:t>
            </a:r>
            <a:r>
              <a:rPr lang="en-US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pPr>
              <a:lnSpc>
                <a:spcPct val="114000"/>
              </a:lnSpc>
            </a:pPr>
            <a:r>
              <a:rPr lang="en-US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695039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52"/>
          <p:cNvSpPr txBox="1">
            <a:spLocks noGrp="1"/>
          </p:cNvSpPr>
          <p:nvPr>
            <p:ph type="subTitle" idx="4294967295"/>
          </p:nvPr>
        </p:nvSpPr>
        <p:spPr>
          <a:xfrm>
            <a:off x="997526" y="903657"/>
            <a:ext cx="7148947" cy="379693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altLang="zh-CN" sz="1400" b="1" dirty="0">
              <a:solidFill>
                <a:srgbClr val="9CDCFE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altLang="zh-CN" sz="1400" b="1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14" name="Google Shape;414;p52"/>
          <p:cNvSpPr txBox="1"/>
          <p:nvPr/>
        </p:nvSpPr>
        <p:spPr>
          <a:xfrm>
            <a:off x="997526" y="195753"/>
            <a:ext cx="7148947" cy="425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57150" rIns="57150" bIns="5715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rgbClr val="F06292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# </a:t>
            </a:r>
            <a:r>
              <a:rPr lang="zh-CN" altLang="en-US" sz="1800" b="1" dirty="0">
                <a:solidFill>
                  <a:srgbClr val="FFFFFF"/>
                </a:solidFill>
              </a:rPr>
              <a:t>生成文本</a:t>
            </a:r>
            <a:endParaRPr kumimoji="0" lang="en-US" altLang="zh-CN" sz="18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4621031-B0DC-6F6A-4E29-52C9E14D6EFB}"/>
              </a:ext>
            </a:extLst>
          </p:cNvPr>
          <p:cNvSpPr txBox="1"/>
          <p:nvPr/>
        </p:nvSpPr>
        <p:spPr>
          <a:xfrm>
            <a:off x="997526" y="664739"/>
            <a:ext cx="67270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rgbClr val="F06292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In[8]:</a:t>
            </a:r>
            <a:endParaRPr kumimoji="0" lang="zh-CN" altLang="zh-CN" sz="14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nsolas" panose="020B0609020204030204" pitchFamily="49" charset="0"/>
              <a:cs typeface="Arial"/>
              <a:sym typeface="Arial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904D585E-C764-F386-4CC5-38B5238DC2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4FAD1D3-9319-5944-498B-410FACCC32EC}"/>
              </a:ext>
            </a:extLst>
          </p:cNvPr>
          <p:cNvSpPr txBox="1"/>
          <p:nvPr/>
        </p:nvSpPr>
        <p:spPr>
          <a:xfrm>
            <a:off x="997526" y="1015867"/>
            <a:ext cx="7536656" cy="4006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4000"/>
              </a:lnSpc>
            </a:pPr>
            <a:r>
              <a:rPr lang="en-US" altLang="zh-CN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generate_text</a:t>
            </a:r>
            <a:r>
              <a:rPr lang="en-US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start_string</a:t>
            </a:r>
            <a:r>
              <a:rPr lang="en-US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pPr>
              <a:lnSpc>
                <a:spcPct val="114000"/>
              </a:lnSpc>
            </a:pPr>
            <a:r>
              <a:rPr lang="en-US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CN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num_generate</a:t>
            </a:r>
            <a:r>
              <a:rPr lang="en-US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1000</a:t>
            </a:r>
            <a:endParaRPr lang="en-US" altLang="zh-CN" b="1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14000"/>
              </a:lnSpc>
            </a:pPr>
            <a:r>
              <a:rPr lang="en-US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CN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input_eval</a:t>
            </a:r>
            <a:r>
              <a:rPr lang="en-US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[char2idx[</a:t>
            </a:r>
            <a:r>
              <a:rPr lang="en-US" altLang="zh-CN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</a:t>
            </a:r>
            <a:r>
              <a:rPr lang="en-US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altLang="zh-CN" b="1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</a:t>
            </a:r>
            <a:r>
              <a:rPr lang="en-US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1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start_string</a:t>
            </a:r>
            <a:r>
              <a:rPr lang="en-US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pPr>
              <a:lnSpc>
                <a:spcPct val="114000"/>
              </a:lnSpc>
            </a:pPr>
            <a:r>
              <a:rPr lang="en-US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CN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input_eval</a:t>
            </a:r>
            <a:r>
              <a:rPr lang="en-US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b="1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tf</a:t>
            </a:r>
            <a:r>
              <a:rPr lang="en-US" altLang="zh-CN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expand_dims</a:t>
            </a:r>
            <a:r>
              <a:rPr lang="en-US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input_eval</a:t>
            </a:r>
            <a:r>
              <a:rPr lang="en-US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ct val="114000"/>
              </a:lnSpc>
            </a:pPr>
            <a:r>
              <a:rPr lang="en-US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CN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text_generated</a:t>
            </a:r>
            <a:r>
              <a:rPr lang="en-US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[]</a:t>
            </a:r>
          </a:p>
          <a:p>
            <a:pPr>
              <a:lnSpc>
                <a:spcPct val="114000"/>
              </a:lnSpc>
            </a:pPr>
            <a:r>
              <a:rPr lang="en-US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CN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temperature</a:t>
            </a:r>
            <a:r>
              <a:rPr lang="en-US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1.0</a:t>
            </a:r>
            <a:endParaRPr lang="en-US" altLang="zh-CN" b="1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14000"/>
              </a:lnSpc>
            </a:pPr>
            <a:r>
              <a:rPr lang="en-US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CN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altLang="zh-CN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.reset_states</a:t>
            </a:r>
            <a:r>
              <a:rPr lang="en-US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pPr>
              <a:lnSpc>
                <a:spcPct val="114000"/>
              </a:lnSpc>
            </a:pPr>
            <a:r>
              <a:rPr lang="en-US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CN" b="1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1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1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num_generate</a:t>
            </a:r>
            <a:r>
              <a:rPr lang="en-US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pPr>
              <a:lnSpc>
                <a:spcPct val="114000"/>
              </a:lnSpc>
            </a:pPr>
            <a:r>
              <a:rPr lang="en-US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zh-CN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predictions</a:t>
            </a:r>
            <a:r>
              <a:rPr lang="en-US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input_eval</a:t>
            </a:r>
            <a:r>
              <a:rPr lang="en-US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ct val="114000"/>
              </a:lnSpc>
            </a:pPr>
            <a:r>
              <a:rPr lang="en-US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zh-CN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predictions</a:t>
            </a:r>
            <a:r>
              <a:rPr lang="en-US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b="1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tf</a:t>
            </a:r>
            <a:r>
              <a:rPr lang="en-US" altLang="zh-CN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squeeze</a:t>
            </a:r>
            <a:r>
              <a:rPr lang="en-US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predictions</a:t>
            </a:r>
            <a:r>
              <a:rPr lang="en-US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ct val="114000"/>
              </a:lnSpc>
            </a:pPr>
            <a:r>
              <a:rPr lang="en-US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zh-CN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predictions</a:t>
            </a:r>
            <a:r>
              <a:rPr lang="en-US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predictions</a:t>
            </a:r>
            <a:r>
              <a:rPr lang="en-US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/ </a:t>
            </a:r>
            <a:r>
              <a:rPr lang="en-US" altLang="zh-CN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temperature</a:t>
            </a:r>
            <a:endParaRPr lang="en-US" altLang="zh-CN" b="1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14000"/>
              </a:lnSpc>
            </a:pPr>
            <a:r>
              <a:rPr lang="en-US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zh-CN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predicted_id</a:t>
            </a:r>
            <a:r>
              <a:rPr lang="en-US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b="1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tf</a:t>
            </a:r>
            <a:r>
              <a:rPr lang="en-US" altLang="zh-CN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b="1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random</a:t>
            </a:r>
            <a:r>
              <a:rPr lang="en-US" altLang="zh-CN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categorical</a:t>
            </a:r>
            <a:r>
              <a:rPr lang="en-US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predictions</a:t>
            </a:r>
            <a:r>
              <a:rPr lang="en-US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num_samples</a:t>
            </a:r>
            <a:r>
              <a:rPr lang="en-US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)[-</a:t>
            </a:r>
            <a:r>
              <a:rPr lang="en-US" altLang="zh-CN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CN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altLang="zh-CN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numpy</a:t>
            </a:r>
            <a:r>
              <a:rPr lang="en-US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pPr>
              <a:lnSpc>
                <a:spcPct val="114000"/>
              </a:lnSpc>
            </a:pPr>
            <a:r>
              <a:rPr lang="en-US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zh-CN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input_eval</a:t>
            </a:r>
            <a:r>
              <a:rPr lang="en-US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b="1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tf</a:t>
            </a:r>
            <a:r>
              <a:rPr lang="en-US" altLang="zh-CN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expand_dims</a:t>
            </a:r>
            <a:r>
              <a:rPr lang="en-US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altLang="zh-CN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predicted_id</a:t>
            </a:r>
            <a:r>
              <a:rPr lang="en-US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en-US" altLang="zh-CN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ct val="114000"/>
              </a:lnSpc>
            </a:pPr>
            <a:r>
              <a:rPr lang="en-US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zh-CN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text_generated</a:t>
            </a:r>
            <a:r>
              <a:rPr lang="en-US" altLang="zh-CN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(idx2char[</a:t>
            </a:r>
            <a:r>
              <a:rPr lang="en-US" altLang="zh-CN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predicted_id</a:t>
            </a:r>
            <a:r>
              <a:rPr lang="en-US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</a:t>
            </a:r>
          </a:p>
          <a:p>
            <a:pPr>
              <a:lnSpc>
                <a:spcPct val="114000"/>
              </a:lnSpc>
            </a:pPr>
            <a:r>
              <a:rPr lang="en-US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CN" b="1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zh-CN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start_string</a:t>
            </a:r>
            <a:r>
              <a:rPr lang="en-US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zh-CN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''</a:t>
            </a:r>
            <a:r>
              <a:rPr lang="en-US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join</a:t>
            </a:r>
            <a:r>
              <a:rPr lang="en-US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text_generated</a:t>
            </a:r>
            <a:r>
              <a:rPr lang="en-US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</a:t>
            </a:r>
          </a:p>
        </p:txBody>
      </p:sp>
    </p:spTree>
    <p:extLst>
      <p:ext uri="{BB962C8B-B14F-4D97-AF65-F5344CB8AC3E}">
        <p14:creationId xmlns:p14="http://schemas.microsoft.com/office/powerpoint/2010/main" val="44734319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52"/>
          <p:cNvSpPr txBox="1">
            <a:spLocks noGrp="1"/>
          </p:cNvSpPr>
          <p:nvPr>
            <p:ph type="subTitle" idx="4294967295"/>
          </p:nvPr>
        </p:nvSpPr>
        <p:spPr>
          <a:xfrm>
            <a:off x="997526" y="903657"/>
            <a:ext cx="7148947" cy="379693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altLang="zh-CN" sz="1400" b="1" dirty="0">
              <a:solidFill>
                <a:srgbClr val="9CDCFE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altLang="zh-CN" sz="1400" b="1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14" name="Google Shape;414;p52"/>
          <p:cNvSpPr txBox="1"/>
          <p:nvPr/>
        </p:nvSpPr>
        <p:spPr>
          <a:xfrm>
            <a:off x="997526" y="195753"/>
            <a:ext cx="7148947" cy="425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57150" rIns="57150" bIns="5715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rgbClr val="F06292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# </a:t>
            </a:r>
            <a:r>
              <a:rPr lang="zh-CN" altLang="en-US" sz="1800" b="1" dirty="0">
                <a:solidFill>
                  <a:srgbClr val="FFFFFF"/>
                </a:solidFill>
              </a:rPr>
              <a:t>生成文本</a:t>
            </a:r>
            <a:endParaRPr kumimoji="0" lang="en-US" altLang="zh-CN" sz="18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4621031-B0DC-6F6A-4E29-52C9E14D6EFB}"/>
              </a:ext>
            </a:extLst>
          </p:cNvPr>
          <p:cNvSpPr txBox="1"/>
          <p:nvPr/>
        </p:nvSpPr>
        <p:spPr>
          <a:xfrm>
            <a:off x="997526" y="664739"/>
            <a:ext cx="67270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rgbClr val="F06292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In[8]:</a:t>
            </a:r>
            <a:endParaRPr kumimoji="0" lang="zh-CN" altLang="zh-CN" sz="14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nsolas" panose="020B0609020204030204" pitchFamily="49" charset="0"/>
              <a:cs typeface="Arial"/>
              <a:sym typeface="Arial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904D585E-C764-F386-4CC5-38B5238DC2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4FAD1D3-9319-5944-498B-410FACCC32EC}"/>
              </a:ext>
            </a:extLst>
          </p:cNvPr>
          <p:cNvSpPr txBox="1"/>
          <p:nvPr/>
        </p:nvSpPr>
        <p:spPr>
          <a:xfrm>
            <a:off x="1061819" y="1015867"/>
            <a:ext cx="7536656" cy="38224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generate_text</a:t>
            </a:r>
            <a:r>
              <a:rPr lang="en-US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start_string</a:t>
            </a:r>
            <a:r>
              <a:rPr lang="en-US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b="1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</a:t>
            </a:r>
            <a:r>
              <a:rPr lang="en-US" altLang="zh-CN" b="1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"ROMEO</a:t>
            </a:r>
            <a:r>
              <a:rPr lang="en-US" altLang="zh-CN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: "</a:t>
            </a:r>
            <a:r>
              <a:rPr lang="en-US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pPr>
              <a:lnSpc>
                <a:spcPct val="114000"/>
              </a:lnSpc>
            </a:pPr>
            <a:endParaRPr lang="en-US" altLang="zh-CN" b="1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14000"/>
              </a:lnSpc>
            </a:pPr>
            <a:r>
              <a:rPr lang="en-US" altLang="zh-CN" sz="11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ROMEO: God do not burden me.</a:t>
            </a:r>
          </a:p>
          <a:p>
            <a:pPr>
              <a:lnSpc>
                <a:spcPct val="114000"/>
              </a:lnSpc>
            </a:pPr>
            <a:endParaRPr lang="en-US" altLang="zh-CN" sz="1100" b="1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14000"/>
              </a:lnSpc>
            </a:pPr>
            <a:r>
              <a:rPr lang="en-US" altLang="zh-CN" sz="11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GREMIO:</a:t>
            </a:r>
          </a:p>
          <a:p>
            <a:pPr>
              <a:lnSpc>
                <a:spcPct val="114000"/>
              </a:lnSpc>
            </a:pPr>
            <a:r>
              <a:rPr lang="en-US" altLang="zh-CN" sz="11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 want the king that murders writ upon your tongue</a:t>
            </a:r>
          </a:p>
          <a:p>
            <a:pPr>
              <a:lnSpc>
                <a:spcPct val="114000"/>
              </a:lnSpc>
            </a:pPr>
            <a:r>
              <a:rPr lang="en-US" altLang="zh-CN" sz="11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And born too </a:t>
            </a:r>
            <a:r>
              <a:rPr lang="en-US" altLang="zh-CN" sz="1100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supplict</a:t>
            </a:r>
            <a:r>
              <a:rPr lang="en-US" altLang="zh-CN" sz="11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but thanks</a:t>
            </a:r>
          </a:p>
          <a:p>
            <a:pPr>
              <a:lnSpc>
                <a:spcPct val="114000"/>
              </a:lnSpc>
            </a:pPr>
            <a:r>
              <a:rPr lang="en-US" altLang="zh-CN" sz="11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We should to him and nothing can I never my</a:t>
            </a:r>
          </a:p>
          <a:p>
            <a:pPr>
              <a:lnSpc>
                <a:spcPct val="114000"/>
              </a:lnSpc>
            </a:pPr>
            <a:r>
              <a:rPr lang="en-US" altLang="zh-CN" sz="11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brothers </a:t>
            </a:r>
            <a:r>
              <a:rPr lang="en-US" altLang="zh-CN" sz="1100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forbeard</a:t>
            </a:r>
            <a:r>
              <a:rPr lang="en-US" altLang="zh-CN" sz="11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our words:</a:t>
            </a:r>
          </a:p>
          <a:p>
            <a:pPr>
              <a:lnSpc>
                <a:spcPct val="114000"/>
              </a:lnSpc>
            </a:pPr>
            <a:r>
              <a:rPr lang="en-US" altLang="zh-CN" sz="11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Confess which have wine, and provide thee</a:t>
            </a:r>
          </a:p>
          <a:p>
            <a:pPr>
              <a:lnSpc>
                <a:spcPct val="114000"/>
              </a:lnSpc>
            </a:pPr>
            <a:r>
              <a:rPr lang="en-US" altLang="zh-CN" sz="11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And see how did bestride our </a:t>
            </a:r>
            <a:r>
              <a:rPr lang="en-US" altLang="zh-CN" sz="1100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nobising</a:t>
            </a:r>
            <a:r>
              <a:rPr lang="en-US" altLang="zh-CN" sz="11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duke,</a:t>
            </a:r>
          </a:p>
          <a:p>
            <a:pPr>
              <a:lnSpc>
                <a:spcPct val="114000"/>
              </a:lnSpc>
            </a:pPr>
            <a:r>
              <a:rPr lang="en-US" altLang="zh-CN" sz="11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Whose souls more pleased, that men are worst challenge into a </a:t>
            </a:r>
            <a:r>
              <a:rPr lang="en-US" altLang="zh-CN" sz="1100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farmet</a:t>
            </a:r>
            <a:r>
              <a:rPr lang="en-US" altLang="zh-CN" sz="11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together</a:t>
            </a:r>
          </a:p>
          <a:p>
            <a:pPr>
              <a:lnSpc>
                <a:spcPct val="114000"/>
              </a:lnSpc>
            </a:pPr>
            <a:r>
              <a:rPr lang="en-US" altLang="zh-CN" sz="11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Let hate not so, for these own with him.</a:t>
            </a:r>
          </a:p>
          <a:p>
            <a:pPr>
              <a:lnSpc>
                <a:spcPct val="114000"/>
              </a:lnSpc>
            </a:pPr>
            <a:endParaRPr lang="en-US" altLang="zh-CN" sz="1100" b="1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14000"/>
              </a:lnSpc>
            </a:pPr>
            <a:r>
              <a:rPr lang="en-US" altLang="zh-CN" sz="11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Tailors:</a:t>
            </a:r>
          </a:p>
          <a:p>
            <a:pPr>
              <a:lnSpc>
                <a:spcPct val="114000"/>
              </a:lnSpc>
            </a:pPr>
            <a:r>
              <a:rPr lang="en-US" altLang="zh-CN" sz="11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But now the blood of two,</a:t>
            </a:r>
          </a:p>
          <a:p>
            <a:pPr>
              <a:lnSpc>
                <a:spcPct val="114000"/>
              </a:lnSpc>
            </a:pPr>
            <a:r>
              <a:rPr lang="en-US" altLang="zh-CN" sz="11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You and your accused find your wars.</a:t>
            </a:r>
          </a:p>
          <a:p>
            <a:pPr>
              <a:lnSpc>
                <a:spcPct val="114000"/>
              </a:lnSpc>
            </a:pPr>
            <a:endParaRPr lang="en-US" altLang="zh-CN" sz="1100" b="1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>
              <a:lnSpc>
                <a:spcPct val="114000"/>
              </a:lnSpc>
            </a:pPr>
            <a:r>
              <a:rPr lang="en-US" altLang="zh-CN" sz="11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……</a:t>
            </a:r>
          </a:p>
        </p:txBody>
      </p:sp>
    </p:spTree>
    <p:extLst>
      <p:ext uri="{BB962C8B-B14F-4D97-AF65-F5344CB8AC3E}">
        <p14:creationId xmlns:p14="http://schemas.microsoft.com/office/powerpoint/2010/main" val="39944734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66;p20">
            <a:extLst>
              <a:ext uri="{FF2B5EF4-FFF2-40B4-BE49-F238E27FC236}">
                <a16:creationId xmlns:a16="http://schemas.microsoft.com/office/drawing/2014/main" id="{B4837533-7033-4C60-8582-95EC36BB3251}"/>
              </a:ext>
            </a:extLst>
          </p:cNvPr>
          <p:cNvSpPr txBox="1">
            <a:spLocks/>
          </p:cNvSpPr>
          <p:nvPr/>
        </p:nvSpPr>
        <p:spPr>
          <a:xfrm>
            <a:off x="336150" y="328586"/>
            <a:ext cx="2821388" cy="415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>
              <a:buClr>
                <a:srgbClr val="000000"/>
              </a:buClr>
              <a:buSzPts val="2800"/>
            </a:pPr>
            <a:r>
              <a:rPr lang="en-US" altLang="zh-CN" sz="2000" dirty="0">
                <a:solidFill>
                  <a:srgbClr val="0070C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"/>
              </a:rPr>
              <a:t>Hopfield Network</a:t>
            </a:r>
            <a:endParaRPr lang="zh-CN" altLang="en-US" sz="2000" dirty="0">
              <a:solidFill>
                <a:srgbClr val="0070C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Arial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2EE13D7-513F-4CC4-8CC4-B3D9F6056FF5}"/>
              </a:ext>
            </a:extLst>
          </p:cNvPr>
          <p:cNvSpPr txBox="1"/>
          <p:nvPr/>
        </p:nvSpPr>
        <p:spPr>
          <a:xfrm>
            <a:off x="824204" y="827401"/>
            <a:ext cx="6943433" cy="875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>
              <a:lnSpc>
                <a:spcPct val="150000"/>
              </a:lnSpc>
              <a:buClr>
                <a:schemeClr val="accent1"/>
              </a:buClr>
              <a:buSzPts val="1300"/>
            </a:pPr>
            <a:r>
              <a:rPr lang="zh-CN" altLang="en-US" sz="1800" b="1" dirty="0">
                <a:solidFill>
                  <a:schemeClr val="accent1"/>
                </a:solidFill>
                <a:latin typeface="Raleway" pitchFamily="2" charset="0"/>
                <a:ea typeface="微软雅黑 Light" panose="020B0502040204020203" pitchFamily="34" charset="-122"/>
                <a:sym typeface="Lato"/>
              </a:rPr>
              <a:t>循环神经网络源自于</a:t>
            </a:r>
            <a:r>
              <a:rPr lang="en-US" altLang="zh-CN" sz="1800" b="1" dirty="0">
                <a:solidFill>
                  <a:schemeClr val="accent1"/>
                </a:solidFill>
                <a:latin typeface="Raleway" pitchFamily="2" charset="0"/>
                <a:ea typeface="微软雅黑 Light" panose="020B0502040204020203" pitchFamily="34" charset="-122"/>
                <a:sym typeface="Lato"/>
              </a:rPr>
              <a:t>1982</a:t>
            </a:r>
            <a:r>
              <a:rPr lang="zh-CN" altLang="en-US" sz="1800" b="1" dirty="0">
                <a:solidFill>
                  <a:schemeClr val="accent1"/>
                </a:solidFill>
                <a:latin typeface="Raleway" pitchFamily="2" charset="0"/>
                <a:ea typeface="微软雅黑 Light" panose="020B0502040204020203" pitchFamily="34" charset="-122"/>
                <a:sym typeface="Lato"/>
              </a:rPr>
              <a:t>年由</a:t>
            </a:r>
            <a:r>
              <a:rPr lang="en-US" altLang="zh-CN" sz="1800" b="1" dirty="0">
                <a:solidFill>
                  <a:schemeClr val="accent1"/>
                </a:solidFill>
                <a:latin typeface="Raleway" pitchFamily="2" charset="0"/>
                <a:ea typeface="微软雅黑 Light" panose="020B0502040204020203" pitchFamily="34" charset="-122"/>
                <a:sym typeface="Lato"/>
              </a:rPr>
              <a:t>Saratha </a:t>
            </a:r>
            <a:r>
              <a:rPr lang="en-US" altLang="zh-CN" sz="1800" b="1" dirty="0" err="1">
                <a:solidFill>
                  <a:schemeClr val="accent1"/>
                </a:solidFill>
                <a:latin typeface="Raleway" pitchFamily="2" charset="0"/>
                <a:ea typeface="微软雅黑 Light" panose="020B0502040204020203" pitchFamily="34" charset="-122"/>
                <a:sym typeface="Lato"/>
              </a:rPr>
              <a:t>Sathasivam</a:t>
            </a:r>
            <a:r>
              <a:rPr lang="zh-CN" altLang="en-US" sz="1800" b="1" dirty="0">
                <a:solidFill>
                  <a:schemeClr val="accent1"/>
                </a:solidFill>
                <a:latin typeface="Raleway" pitchFamily="2" charset="0"/>
                <a:ea typeface="微软雅黑 Light" panose="020B0502040204020203" pitchFamily="34" charset="-122"/>
                <a:sym typeface="Lato"/>
              </a:rPr>
              <a:t>提出的霍普菲尔德网络（</a:t>
            </a:r>
            <a:r>
              <a:rPr lang="en-US" altLang="zh-CN" sz="1800" b="1" dirty="0">
                <a:solidFill>
                  <a:schemeClr val="accent1"/>
                </a:solidFill>
                <a:latin typeface="Raleway" pitchFamily="2" charset="0"/>
                <a:ea typeface="微软雅黑 Light" panose="020B0502040204020203" pitchFamily="34" charset="-122"/>
                <a:sym typeface="Lato"/>
              </a:rPr>
              <a:t>Hopfield Network</a:t>
            </a:r>
            <a:r>
              <a:rPr lang="zh-CN" altLang="en-US" sz="1800" b="1" dirty="0">
                <a:solidFill>
                  <a:schemeClr val="accent1"/>
                </a:solidFill>
                <a:latin typeface="Raleway" pitchFamily="2" charset="0"/>
                <a:ea typeface="微软雅黑 Light" panose="020B0502040204020203" pitchFamily="34" charset="-122"/>
                <a:sym typeface="Lato"/>
              </a:rPr>
              <a:t>）。</a:t>
            </a:r>
            <a:endParaRPr lang="zh-CN" altLang="zh-CN" sz="1800" b="1" dirty="0">
              <a:solidFill>
                <a:schemeClr val="accent1"/>
              </a:solidFill>
              <a:latin typeface="Raleway" pitchFamily="2" charset="0"/>
              <a:ea typeface="微软雅黑 Light" panose="020B0502040204020203" pitchFamily="34" charset="-122"/>
              <a:sym typeface="Lato"/>
            </a:endParaRPr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C2C6338B-C521-6FDF-CEB5-FEB645C166C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aphicFrame>
        <p:nvGraphicFramePr>
          <p:cNvPr id="3" name="对象 2">
            <a:extLst>
              <a:ext uri="{FF2B5EF4-FFF2-40B4-BE49-F238E27FC236}">
                <a16:creationId xmlns:a16="http://schemas.microsoft.com/office/drawing/2014/main" id="{226F968B-AF43-EA88-D0B2-BABDB3670B7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69977165"/>
              </p:ext>
            </p:extLst>
          </p:nvPr>
        </p:nvGraphicFramePr>
        <p:xfrm>
          <a:off x="4167187" y="2650095"/>
          <a:ext cx="4500562" cy="22455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3" imgW="37635120" imgH="18783360" progId="PBrush">
                  <p:embed/>
                </p:oleObj>
              </mc:Choice>
              <mc:Fallback>
                <p:oleObj name="Bitmap Image" r:id="rId3" imgW="37635120" imgH="1878336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167187" y="2650095"/>
                        <a:ext cx="4500562" cy="224559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1F233B73-6A11-E1B7-F93C-6F1C9367389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76998821"/>
              </p:ext>
            </p:extLst>
          </p:nvPr>
        </p:nvGraphicFramePr>
        <p:xfrm>
          <a:off x="476251" y="2816990"/>
          <a:ext cx="3562901" cy="19979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3017520" imgH="1691640" progId="PBrush">
                  <p:embed/>
                </p:oleObj>
              </mc:Choice>
              <mc:Fallback>
                <p:oleObj name="Bitmap Image" r:id="rId5" imgW="3017520" imgH="169164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76251" y="2816990"/>
                        <a:ext cx="3562901" cy="199792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文本框 7">
            <a:extLst>
              <a:ext uri="{FF2B5EF4-FFF2-40B4-BE49-F238E27FC236}">
                <a16:creationId xmlns:a16="http://schemas.microsoft.com/office/drawing/2014/main" id="{BBA18589-2C76-16AF-B6C4-8417DBF980CB}"/>
              </a:ext>
            </a:extLst>
          </p:cNvPr>
          <p:cNvSpPr txBox="1"/>
          <p:nvPr/>
        </p:nvSpPr>
        <p:spPr>
          <a:xfrm>
            <a:off x="804601" y="1654457"/>
            <a:ext cx="6943432" cy="875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buClr>
                <a:schemeClr val="accent1"/>
              </a:buClr>
              <a:buSzPts val="1300"/>
            </a:pPr>
            <a:r>
              <a:rPr lang="en-US" altLang="zh-CN" sz="1800" b="1" dirty="0">
                <a:solidFill>
                  <a:schemeClr val="accent1"/>
                </a:solidFill>
                <a:latin typeface="Raleway" pitchFamily="2" charset="0"/>
                <a:ea typeface="微软雅黑 Light" panose="020B0502040204020203" pitchFamily="34" charset="-122"/>
              </a:rPr>
              <a:t>1990</a:t>
            </a:r>
            <a:r>
              <a:rPr lang="zh-CN" altLang="zh-CN" sz="1800" b="1" dirty="0">
                <a:solidFill>
                  <a:schemeClr val="accent1"/>
                </a:solidFill>
                <a:latin typeface="Raleway" pitchFamily="2" charset="0"/>
                <a:ea typeface="微软雅黑 Light" panose="020B0502040204020203" pitchFamily="34" charset="-122"/>
              </a:rPr>
              <a:t>年，</a:t>
            </a:r>
            <a:r>
              <a:rPr lang="en-US" altLang="zh-CN" sz="1800" b="1" dirty="0">
                <a:solidFill>
                  <a:schemeClr val="accent1"/>
                </a:solidFill>
                <a:latin typeface="Raleway" pitchFamily="2" charset="0"/>
                <a:ea typeface="微软雅黑 Light" panose="020B0502040204020203" pitchFamily="34" charset="-122"/>
              </a:rPr>
              <a:t>Jeffrey L. Elman</a:t>
            </a:r>
            <a:r>
              <a:rPr lang="zh-CN" altLang="zh-CN" sz="1800" b="1" dirty="0">
                <a:solidFill>
                  <a:schemeClr val="accent1"/>
                </a:solidFill>
                <a:latin typeface="Raleway" pitchFamily="2" charset="0"/>
                <a:ea typeface="微软雅黑 Light" panose="020B0502040204020203" pitchFamily="34" charset="-122"/>
              </a:rPr>
              <a:t>对</a:t>
            </a:r>
            <a:r>
              <a:rPr lang="en-US" altLang="zh-CN" sz="1800" b="1" dirty="0">
                <a:solidFill>
                  <a:schemeClr val="accent1"/>
                </a:solidFill>
                <a:latin typeface="Raleway" pitchFamily="2" charset="0"/>
                <a:ea typeface="微软雅黑 Light" panose="020B0502040204020203" pitchFamily="34" charset="-122"/>
              </a:rPr>
              <a:t>Jordan Network</a:t>
            </a:r>
            <a:r>
              <a:rPr lang="zh-CN" altLang="zh-CN" sz="1800" b="1" dirty="0">
                <a:solidFill>
                  <a:schemeClr val="accent1"/>
                </a:solidFill>
                <a:latin typeface="Raleway" pitchFamily="2" charset="0"/>
                <a:ea typeface="微软雅黑 Light" panose="020B0502040204020203" pitchFamily="34" charset="-122"/>
              </a:rPr>
              <a:t>进行了简化，并采用</a:t>
            </a:r>
            <a:r>
              <a:rPr lang="en-US" altLang="zh-CN" sz="1800" b="1" dirty="0">
                <a:solidFill>
                  <a:schemeClr val="accent1"/>
                </a:solidFill>
                <a:latin typeface="Raleway" pitchFamily="2" charset="0"/>
                <a:ea typeface="微软雅黑 Light" panose="020B0502040204020203" pitchFamily="34" charset="-122"/>
              </a:rPr>
              <a:t>BP</a:t>
            </a:r>
            <a:r>
              <a:rPr lang="zh-CN" altLang="zh-CN" sz="1800" b="1" dirty="0">
                <a:solidFill>
                  <a:schemeClr val="accent1"/>
                </a:solidFill>
                <a:latin typeface="Raleway" pitchFamily="2" charset="0"/>
                <a:ea typeface="微软雅黑 Light" panose="020B0502040204020203" pitchFamily="34" charset="-122"/>
              </a:rPr>
              <a:t>算法进行训练，便有了单个自连接节点的</a:t>
            </a:r>
            <a:r>
              <a:rPr lang="en-US" altLang="zh-CN" sz="1800" b="1" dirty="0">
                <a:solidFill>
                  <a:schemeClr val="accent1"/>
                </a:solidFill>
                <a:latin typeface="Raleway" pitchFamily="2" charset="0"/>
                <a:ea typeface="微软雅黑 Light" panose="020B0502040204020203" pitchFamily="34" charset="-122"/>
              </a:rPr>
              <a:t>RNN</a:t>
            </a:r>
            <a:r>
              <a:rPr lang="zh-CN" altLang="zh-CN" sz="1800" b="1" dirty="0">
                <a:solidFill>
                  <a:schemeClr val="accent1"/>
                </a:solidFill>
                <a:latin typeface="Raleway" pitchFamily="2" charset="0"/>
                <a:ea typeface="微软雅黑 Light" panose="020B0502040204020203" pitchFamily="34" charset="-122"/>
              </a:rPr>
              <a:t>模型。</a:t>
            </a:r>
            <a:endParaRPr lang="zh-CN" altLang="en-US" sz="1800" b="1" dirty="0">
              <a:solidFill>
                <a:schemeClr val="accent1"/>
              </a:solidFill>
              <a:latin typeface="Raleway" pitchFamily="2" charset="0"/>
              <a:ea typeface="微软雅黑 Light" panose="020B0502040204020203" pitchFamily="34" charset="-12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66;p20">
            <a:extLst>
              <a:ext uri="{FF2B5EF4-FFF2-40B4-BE49-F238E27FC236}">
                <a16:creationId xmlns:a16="http://schemas.microsoft.com/office/drawing/2014/main" id="{B4837533-7033-4C60-8582-95EC36BB3251}"/>
              </a:ext>
            </a:extLst>
          </p:cNvPr>
          <p:cNvSpPr txBox="1">
            <a:spLocks/>
          </p:cNvSpPr>
          <p:nvPr/>
        </p:nvSpPr>
        <p:spPr>
          <a:xfrm>
            <a:off x="795000" y="281875"/>
            <a:ext cx="933788" cy="481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>
              <a:buClr>
                <a:srgbClr val="000000"/>
              </a:buClr>
              <a:buSzPts val="2800"/>
            </a:pPr>
            <a:r>
              <a:rPr lang="en-US" altLang="zh-CN" sz="2000" dirty="0">
                <a:solidFill>
                  <a:srgbClr val="0070C0"/>
                </a:solidFill>
                <a:latin typeface="Lato"/>
              </a:rPr>
              <a:t>LSTM</a:t>
            </a:r>
            <a:endParaRPr lang="zh-CN" altLang="en-US" sz="2000" dirty="0">
              <a:solidFill>
                <a:srgbClr val="0070C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Arial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2EE13D7-513F-4CC4-8CC4-B3D9F6056FF5}"/>
              </a:ext>
            </a:extLst>
          </p:cNvPr>
          <p:cNvSpPr txBox="1"/>
          <p:nvPr/>
        </p:nvSpPr>
        <p:spPr>
          <a:xfrm>
            <a:off x="569611" y="936110"/>
            <a:ext cx="4058120" cy="29533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6700" algn="just">
              <a:lnSpc>
                <a:spcPct val="150000"/>
              </a:lnSpc>
              <a:buClr>
                <a:schemeClr val="accent1"/>
              </a:buClr>
              <a:buSzPts val="1300"/>
            </a:pPr>
            <a:r>
              <a:rPr lang="en-US" altLang="zh-CN" sz="1800" b="1" dirty="0">
                <a:solidFill>
                  <a:schemeClr val="accent1"/>
                </a:solidFill>
                <a:latin typeface="Raleway" pitchFamily="2" charset="0"/>
                <a:ea typeface="微软雅黑 Light" panose="020B0502040204020203" pitchFamily="34" charset="-122"/>
              </a:rPr>
              <a:t>LSTM Networks </a:t>
            </a:r>
            <a:r>
              <a:rPr lang="zh-CN" altLang="en-US" sz="1800" b="1" dirty="0">
                <a:solidFill>
                  <a:schemeClr val="accent1"/>
                </a:solidFill>
                <a:latin typeface="Raleway" pitchFamily="2" charset="0"/>
                <a:ea typeface="微软雅黑 Light" panose="020B0502040204020203" pitchFamily="34" charset="-122"/>
              </a:rPr>
              <a:t>是递归神经网络（</a:t>
            </a:r>
            <a:r>
              <a:rPr lang="en-US" altLang="zh-CN" sz="1800" b="1" dirty="0">
                <a:solidFill>
                  <a:schemeClr val="accent1"/>
                </a:solidFill>
                <a:latin typeface="Raleway" pitchFamily="2" charset="0"/>
                <a:ea typeface="微软雅黑 Light" panose="020B0502040204020203" pitchFamily="34" charset="-122"/>
              </a:rPr>
              <a:t>RNNs</a:t>
            </a:r>
            <a:r>
              <a:rPr lang="zh-CN" altLang="en-US" sz="1800" b="1" dirty="0">
                <a:solidFill>
                  <a:schemeClr val="accent1"/>
                </a:solidFill>
                <a:latin typeface="Raleway" pitchFamily="2" charset="0"/>
                <a:ea typeface="微软雅黑 Light" panose="020B0502040204020203" pitchFamily="34" charset="-122"/>
              </a:rPr>
              <a:t>）的一种，该算法由 </a:t>
            </a:r>
            <a:r>
              <a:rPr lang="en-US" altLang="zh-CN" sz="1800" b="1" dirty="0">
                <a:solidFill>
                  <a:schemeClr val="accent1"/>
                </a:solidFill>
                <a:latin typeface="Raleway" pitchFamily="2" charset="0"/>
                <a:ea typeface="微软雅黑 Light" panose="020B0502040204020203" pitchFamily="34" charset="-122"/>
              </a:rPr>
              <a:t>Sepp </a:t>
            </a:r>
            <a:r>
              <a:rPr lang="en-US" altLang="zh-CN" sz="1800" b="1" dirty="0" err="1">
                <a:solidFill>
                  <a:schemeClr val="accent1"/>
                </a:solidFill>
                <a:latin typeface="Raleway" pitchFamily="2" charset="0"/>
                <a:ea typeface="微软雅黑 Light" panose="020B0502040204020203" pitchFamily="34" charset="-122"/>
              </a:rPr>
              <a:t>Hochreiter</a:t>
            </a:r>
            <a:r>
              <a:rPr lang="en-US" altLang="zh-CN" sz="1800" b="1" dirty="0">
                <a:solidFill>
                  <a:schemeClr val="accent1"/>
                </a:solidFill>
                <a:latin typeface="Raleway" pitchFamily="2" charset="0"/>
                <a:ea typeface="微软雅黑 Light" panose="020B0502040204020203" pitchFamily="34" charset="-122"/>
              </a:rPr>
              <a:t> </a:t>
            </a:r>
            <a:r>
              <a:rPr lang="zh-CN" altLang="en-US" sz="1800" b="1" dirty="0">
                <a:solidFill>
                  <a:schemeClr val="accent1"/>
                </a:solidFill>
                <a:latin typeface="Raleway" pitchFamily="2" charset="0"/>
                <a:ea typeface="微软雅黑 Light" panose="020B0502040204020203" pitchFamily="34" charset="-122"/>
              </a:rPr>
              <a:t>首次公布。后经过人们的不断改进，</a:t>
            </a:r>
            <a:r>
              <a:rPr lang="en-US" altLang="zh-CN" sz="1800" b="1" dirty="0">
                <a:solidFill>
                  <a:schemeClr val="accent1"/>
                </a:solidFill>
                <a:latin typeface="Raleway" pitchFamily="2" charset="0"/>
                <a:ea typeface="微软雅黑 Light" panose="020B0502040204020203" pitchFamily="34" charset="-122"/>
              </a:rPr>
              <a:t>LSTM </a:t>
            </a:r>
            <a:r>
              <a:rPr lang="zh-CN" altLang="en-US" sz="1800" b="1" dirty="0">
                <a:solidFill>
                  <a:schemeClr val="accent1"/>
                </a:solidFill>
                <a:latin typeface="Raleway" pitchFamily="2" charset="0"/>
                <a:ea typeface="微软雅黑 Light" panose="020B0502040204020203" pitchFamily="34" charset="-122"/>
              </a:rPr>
              <a:t>的内部结构逐渐变得完善起来。在处理和预测时间序列相关的数据时会比一般的 </a:t>
            </a:r>
            <a:r>
              <a:rPr lang="en-US" altLang="zh-CN" sz="1800" b="1" dirty="0">
                <a:solidFill>
                  <a:schemeClr val="accent1"/>
                </a:solidFill>
                <a:latin typeface="Raleway" pitchFamily="2" charset="0"/>
                <a:ea typeface="微软雅黑 Light" panose="020B0502040204020203" pitchFamily="34" charset="-122"/>
              </a:rPr>
              <a:t>RNNs </a:t>
            </a:r>
            <a:r>
              <a:rPr lang="zh-CN" altLang="en-US" sz="1800" b="1" dirty="0">
                <a:solidFill>
                  <a:schemeClr val="accent1"/>
                </a:solidFill>
                <a:latin typeface="Raleway" pitchFamily="2" charset="0"/>
                <a:ea typeface="微软雅黑 Light" panose="020B0502040204020203" pitchFamily="34" charset="-122"/>
              </a:rPr>
              <a:t>表现的更好。</a:t>
            </a:r>
            <a:endParaRPr lang="zh-CN" altLang="zh-CN" sz="1800" b="1" dirty="0">
              <a:solidFill>
                <a:schemeClr val="accent1"/>
              </a:solidFill>
              <a:latin typeface="Raleway" pitchFamily="2" charset="0"/>
              <a:ea typeface="微软雅黑 Light" panose="020B0502040204020203" pitchFamily="34" charset="-122"/>
            </a:endParaRPr>
          </a:p>
        </p:txBody>
      </p:sp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89C479F3-CA10-DBE1-B6D2-66D41FC4024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36493221"/>
              </p:ext>
            </p:extLst>
          </p:nvPr>
        </p:nvGraphicFramePr>
        <p:xfrm>
          <a:off x="4759989" y="129474"/>
          <a:ext cx="3938225" cy="2370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3" imgW="4747320" imgH="2857680" progId="PBrush">
                  <p:embed/>
                </p:oleObj>
              </mc:Choice>
              <mc:Fallback>
                <p:oleObj name="Bitmap Image" r:id="rId3" imgW="4747320" imgH="285768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759989" y="129474"/>
                        <a:ext cx="3938225" cy="23708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28" name="Picture 4" descr="在这里插入图片描述">
            <a:extLst>
              <a:ext uri="{FF2B5EF4-FFF2-40B4-BE49-F238E27FC236}">
                <a16:creationId xmlns:a16="http://schemas.microsoft.com/office/drawing/2014/main" id="{460C08A1-96BB-E483-900B-57470A5CA5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3402" y="2500312"/>
            <a:ext cx="3069562" cy="2302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89162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66;p20">
            <a:extLst>
              <a:ext uri="{FF2B5EF4-FFF2-40B4-BE49-F238E27FC236}">
                <a16:creationId xmlns:a16="http://schemas.microsoft.com/office/drawing/2014/main" id="{B4837533-7033-4C60-8582-95EC36BB3251}"/>
              </a:ext>
            </a:extLst>
          </p:cNvPr>
          <p:cNvSpPr txBox="1">
            <a:spLocks/>
          </p:cNvSpPr>
          <p:nvPr/>
        </p:nvSpPr>
        <p:spPr>
          <a:xfrm>
            <a:off x="499725" y="315212"/>
            <a:ext cx="1686263" cy="481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>
              <a:buClr>
                <a:srgbClr val="000000"/>
              </a:buClr>
              <a:buSzPts val="2800"/>
            </a:pPr>
            <a:r>
              <a:rPr lang="en-US" altLang="zh-CN" sz="2000" dirty="0">
                <a:solidFill>
                  <a:srgbClr val="0070C0"/>
                </a:solidFill>
                <a:latin typeface="Lato"/>
              </a:rPr>
              <a:t>Transformer</a:t>
            </a:r>
            <a:endParaRPr lang="zh-CN" altLang="en-US" sz="2000" dirty="0">
              <a:solidFill>
                <a:srgbClr val="0070C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Arial"/>
            </a:endParaRPr>
          </a:p>
        </p:txBody>
      </p:sp>
      <p:sp>
        <p:nvSpPr>
          <p:cNvPr id="2" name="AutoShape 4">
            <a:extLst>
              <a:ext uri="{FF2B5EF4-FFF2-40B4-BE49-F238E27FC236}">
                <a16:creationId xmlns:a16="http://schemas.microsoft.com/office/drawing/2014/main" id="{B6262B38-8FDF-8982-7B46-BB01F863C60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aphicFrame>
        <p:nvGraphicFramePr>
          <p:cNvPr id="3" name="对象 2">
            <a:extLst>
              <a:ext uri="{FF2B5EF4-FFF2-40B4-BE49-F238E27FC236}">
                <a16:creationId xmlns:a16="http://schemas.microsoft.com/office/drawing/2014/main" id="{07EE5941-215E-699E-7EC0-03E2A8B6291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08223884"/>
              </p:ext>
            </p:extLst>
          </p:nvPr>
        </p:nvGraphicFramePr>
        <p:xfrm>
          <a:off x="5119688" y="2043723"/>
          <a:ext cx="3962645" cy="25112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3" imgW="6492240" imgH="4114800" progId="PBrush">
                  <p:embed/>
                </p:oleObj>
              </mc:Choice>
              <mc:Fallback>
                <p:oleObj name="Bitmap Image" r:id="rId3" imgW="6492240" imgH="411480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119688" y="2043723"/>
                        <a:ext cx="3962645" cy="25112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文本框 4">
            <a:extLst>
              <a:ext uri="{FF2B5EF4-FFF2-40B4-BE49-F238E27FC236}">
                <a16:creationId xmlns:a16="http://schemas.microsoft.com/office/drawing/2014/main" id="{D2EE13D7-513F-4CC4-8CC4-B3D9F6056FF5}"/>
              </a:ext>
            </a:extLst>
          </p:cNvPr>
          <p:cNvSpPr txBox="1"/>
          <p:nvPr/>
        </p:nvSpPr>
        <p:spPr>
          <a:xfrm>
            <a:off x="328142" y="942342"/>
            <a:ext cx="4601046" cy="28096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6700" algn="just">
              <a:lnSpc>
                <a:spcPct val="150000"/>
              </a:lnSpc>
              <a:buClr>
                <a:schemeClr val="accent1"/>
              </a:buClr>
              <a:buSzPts val="1300"/>
            </a:pPr>
            <a:r>
              <a:rPr lang="en-US" altLang="zh-CN" sz="2000" b="1" dirty="0">
                <a:solidFill>
                  <a:schemeClr val="accent1"/>
                </a:solidFill>
                <a:latin typeface="Raleway" pitchFamily="2" charset="0"/>
                <a:ea typeface="微软雅黑 Light" panose="020B0502040204020203" pitchFamily="34" charset="-122"/>
              </a:rPr>
              <a:t>2014</a:t>
            </a:r>
            <a:r>
              <a:rPr lang="zh-CN" altLang="en-US" sz="2000" b="1" dirty="0">
                <a:solidFill>
                  <a:schemeClr val="accent1"/>
                </a:solidFill>
                <a:latin typeface="Raleway" pitchFamily="2" charset="0"/>
                <a:ea typeface="微软雅黑 Light" panose="020B0502040204020203" pitchFamily="34" charset="-122"/>
              </a:rPr>
              <a:t>年</a:t>
            </a:r>
            <a:r>
              <a:rPr lang="en-US" altLang="zh-CN" sz="2000" b="1" dirty="0" err="1">
                <a:solidFill>
                  <a:schemeClr val="accent1"/>
                </a:solidFill>
                <a:latin typeface="Raleway" pitchFamily="2" charset="0"/>
                <a:ea typeface="微软雅黑 Light" panose="020B0502040204020203" pitchFamily="34" charset="-122"/>
              </a:rPr>
              <a:t>Bengio</a:t>
            </a:r>
            <a:r>
              <a:rPr lang="zh-CN" altLang="en-US" sz="2000" b="1" dirty="0">
                <a:solidFill>
                  <a:schemeClr val="accent1"/>
                </a:solidFill>
                <a:latin typeface="Raleway" pitchFamily="2" charset="0"/>
                <a:ea typeface="微软雅黑 Light" panose="020B0502040204020203" pitchFamily="34" charset="-122"/>
              </a:rPr>
              <a:t>团队提出了</a:t>
            </a:r>
            <a:r>
              <a:rPr lang="en-US" altLang="zh-CN" sz="2000" b="1" dirty="0">
                <a:solidFill>
                  <a:schemeClr val="accent1"/>
                </a:solidFill>
                <a:latin typeface="Raleway" pitchFamily="2" charset="0"/>
                <a:ea typeface="微软雅黑 Light" panose="020B0502040204020203" pitchFamily="34" charset="-122"/>
              </a:rPr>
              <a:t>seq2seq</a:t>
            </a:r>
            <a:r>
              <a:rPr lang="zh-CN" altLang="en-US" sz="2000" b="1" dirty="0">
                <a:solidFill>
                  <a:schemeClr val="accent1"/>
                </a:solidFill>
                <a:latin typeface="Raleway" pitchFamily="2" charset="0"/>
                <a:ea typeface="微软雅黑 Light" panose="020B0502040204020203" pitchFamily="34" charset="-122"/>
              </a:rPr>
              <a:t>架构与注意力</a:t>
            </a:r>
            <a:r>
              <a:rPr lang="en-US" altLang="zh-CN" sz="2000" b="1" dirty="0">
                <a:solidFill>
                  <a:schemeClr val="accent1"/>
                </a:solidFill>
                <a:latin typeface="Raleway" pitchFamily="2" charset="0"/>
                <a:ea typeface="微软雅黑 Light" panose="020B0502040204020203" pitchFamily="34" charset="-122"/>
              </a:rPr>
              <a:t>Attention</a:t>
            </a:r>
            <a:r>
              <a:rPr lang="zh-CN" altLang="en-US" sz="2000" b="1" dirty="0">
                <a:solidFill>
                  <a:schemeClr val="accent1"/>
                </a:solidFill>
                <a:latin typeface="Raleway" pitchFamily="2" charset="0"/>
                <a:ea typeface="微软雅黑 Light" panose="020B0502040204020203" pitchFamily="34" charset="-122"/>
              </a:rPr>
              <a:t>机制。</a:t>
            </a:r>
            <a:endParaRPr lang="en-US" altLang="zh-CN" sz="2000" b="1" dirty="0">
              <a:solidFill>
                <a:schemeClr val="accent1"/>
              </a:solidFill>
              <a:latin typeface="Raleway" pitchFamily="2" charset="0"/>
              <a:ea typeface="微软雅黑 Light" panose="020B0502040204020203" pitchFamily="34" charset="-122"/>
            </a:endParaRPr>
          </a:p>
          <a:p>
            <a:pPr indent="266700" algn="just">
              <a:lnSpc>
                <a:spcPct val="150000"/>
              </a:lnSpc>
              <a:buClr>
                <a:schemeClr val="accent1"/>
              </a:buClr>
              <a:buSzPts val="1300"/>
            </a:pPr>
            <a:r>
              <a:rPr lang="en-US" altLang="zh-CN" sz="2000" b="1" dirty="0">
                <a:solidFill>
                  <a:schemeClr val="accent1"/>
                </a:solidFill>
                <a:latin typeface="Raleway" pitchFamily="2" charset="0"/>
                <a:ea typeface="微软雅黑 Light" panose="020B0502040204020203" pitchFamily="34" charset="-122"/>
              </a:rPr>
              <a:t>2017</a:t>
            </a:r>
            <a:r>
              <a:rPr lang="zh-CN" altLang="en-US" sz="2000" b="1" dirty="0">
                <a:solidFill>
                  <a:schemeClr val="accent1"/>
                </a:solidFill>
                <a:latin typeface="Raleway" pitchFamily="2" charset="0"/>
                <a:ea typeface="微软雅黑 Light" panose="020B0502040204020203" pitchFamily="34" charset="-122"/>
              </a:rPr>
              <a:t>年</a:t>
            </a:r>
            <a:r>
              <a:rPr lang="en-US" altLang="zh-CN" sz="2000" b="1" dirty="0">
                <a:solidFill>
                  <a:schemeClr val="accent1"/>
                </a:solidFill>
                <a:latin typeface="Raleway" pitchFamily="2" charset="0"/>
                <a:ea typeface="微软雅黑 Light" panose="020B0502040204020203" pitchFamily="34" charset="-122"/>
              </a:rPr>
              <a:t>Google</a:t>
            </a:r>
            <a:r>
              <a:rPr lang="zh-CN" altLang="en-US" sz="2000" b="1" dirty="0">
                <a:solidFill>
                  <a:schemeClr val="accent1"/>
                </a:solidFill>
                <a:latin typeface="Raleway" pitchFamily="2" charset="0"/>
                <a:ea typeface="微软雅黑 Light" panose="020B0502040204020203" pitchFamily="34" charset="-122"/>
              </a:rPr>
              <a:t>提出</a:t>
            </a:r>
            <a:r>
              <a:rPr lang="en-US" altLang="zh-CN" sz="2000" b="1" dirty="0">
                <a:solidFill>
                  <a:schemeClr val="accent1"/>
                </a:solidFill>
                <a:latin typeface="Raleway" pitchFamily="2" charset="0"/>
                <a:ea typeface="微软雅黑 Light" panose="020B0502040204020203" pitchFamily="34" charset="-122"/>
              </a:rPr>
              <a:t>Transformer</a:t>
            </a:r>
            <a:r>
              <a:rPr lang="zh-CN" altLang="en-US" sz="2000" b="1" dirty="0">
                <a:solidFill>
                  <a:schemeClr val="accent1"/>
                </a:solidFill>
                <a:latin typeface="Raleway" pitchFamily="2" charset="0"/>
                <a:ea typeface="微软雅黑 Light" panose="020B0502040204020203" pitchFamily="34" charset="-122"/>
              </a:rPr>
              <a:t>架构，使用</a:t>
            </a:r>
            <a:r>
              <a:rPr lang="en-US" altLang="zh-CN" sz="2000" b="1" dirty="0">
                <a:solidFill>
                  <a:schemeClr val="accent1"/>
                </a:solidFill>
                <a:latin typeface="Raleway" pitchFamily="2" charset="0"/>
                <a:ea typeface="微软雅黑 Light" panose="020B0502040204020203" pitchFamily="34" charset="-122"/>
              </a:rPr>
              <a:t>Self-Attention</a:t>
            </a:r>
            <a:r>
              <a:rPr lang="zh-CN" altLang="en-US" sz="2000" b="1" dirty="0">
                <a:solidFill>
                  <a:schemeClr val="accent1"/>
                </a:solidFill>
                <a:latin typeface="Raleway" pitchFamily="2" charset="0"/>
                <a:ea typeface="微软雅黑 Light" panose="020B0502040204020203" pitchFamily="34" charset="-122"/>
              </a:rPr>
              <a:t>代替原有的</a:t>
            </a:r>
            <a:r>
              <a:rPr lang="en-US" altLang="zh-CN" sz="2000" b="1" dirty="0">
                <a:solidFill>
                  <a:schemeClr val="accent1"/>
                </a:solidFill>
                <a:latin typeface="Raleway" pitchFamily="2" charset="0"/>
                <a:ea typeface="微软雅黑 Light" panose="020B0502040204020203" pitchFamily="34" charset="-122"/>
              </a:rPr>
              <a:t>RNN</a:t>
            </a:r>
            <a:r>
              <a:rPr lang="zh-CN" altLang="en-US" sz="2000" b="1" dirty="0">
                <a:solidFill>
                  <a:schemeClr val="accent1"/>
                </a:solidFill>
                <a:latin typeface="Raleway" pitchFamily="2" charset="0"/>
                <a:ea typeface="微软雅黑 Light" panose="020B0502040204020203" pitchFamily="34" charset="-122"/>
              </a:rPr>
              <a:t>及</a:t>
            </a:r>
            <a:r>
              <a:rPr lang="en-US" altLang="zh-CN" sz="2000" b="1" dirty="0">
                <a:solidFill>
                  <a:schemeClr val="accent1"/>
                </a:solidFill>
                <a:latin typeface="Raleway" pitchFamily="2" charset="0"/>
                <a:ea typeface="微软雅黑 Light" panose="020B0502040204020203" pitchFamily="34" charset="-122"/>
              </a:rPr>
              <a:t>CNN</a:t>
            </a:r>
            <a:r>
              <a:rPr lang="zh-CN" altLang="en-US" sz="2000" b="1" dirty="0">
                <a:solidFill>
                  <a:schemeClr val="accent1"/>
                </a:solidFill>
                <a:latin typeface="Raleway" pitchFamily="2" charset="0"/>
                <a:ea typeface="微软雅黑 Light" panose="020B0502040204020203" pitchFamily="34" charset="-122"/>
              </a:rPr>
              <a:t>，更进一步降低了模型复杂度</a:t>
            </a:r>
            <a:endParaRPr lang="zh-CN" altLang="zh-CN" sz="2000" b="1" dirty="0">
              <a:solidFill>
                <a:schemeClr val="accent1"/>
              </a:solidFill>
              <a:latin typeface="Raleway" pitchFamily="2" charset="0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067731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66;p20">
            <a:extLst>
              <a:ext uri="{FF2B5EF4-FFF2-40B4-BE49-F238E27FC236}">
                <a16:creationId xmlns:a16="http://schemas.microsoft.com/office/drawing/2014/main" id="{B4837533-7033-4C60-8582-95EC36BB3251}"/>
              </a:ext>
            </a:extLst>
          </p:cNvPr>
          <p:cNvSpPr txBox="1">
            <a:spLocks/>
          </p:cNvSpPr>
          <p:nvPr/>
        </p:nvSpPr>
        <p:spPr>
          <a:xfrm>
            <a:off x="675315" y="344176"/>
            <a:ext cx="1386848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>
              <a:buClr>
                <a:srgbClr val="000000"/>
              </a:buClr>
              <a:buSzPts val="2800"/>
            </a:pPr>
            <a:r>
              <a:rPr lang="en-US" altLang="zh-CN" sz="2000" dirty="0">
                <a:solidFill>
                  <a:srgbClr val="0070C0"/>
                </a:solidFill>
                <a:latin typeface="Lato"/>
              </a:rPr>
              <a:t>RNN</a:t>
            </a:r>
            <a:r>
              <a:rPr lang="zh-CN" altLang="en-US" sz="2000" dirty="0">
                <a:solidFill>
                  <a:srgbClr val="0070C0"/>
                </a:solidFill>
                <a:latin typeface="Lato"/>
              </a:rPr>
              <a:t>应用</a:t>
            </a:r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1B14ADBD-9EAD-BB89-3DAD-D46B30DABAC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3" name="图片 2" descr="屏幕剪辑">
            <a:extLst>
              <a:ext uri="{FF2B5EF4-FFF2-40B4-BE49-F238E27FC236}">
                <a16:creationId xmlns:a16="http://schemas.microsoft.com/office/drawing/2014/main" id="{3F7549B9-1A7E-8211-E5EB-2E0E08332D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9072" y="152105"/>
            <a:ext cx="3981450" cy="2148183"/>
          </a:xfrm>
          <a:prstGeom prst="rect">
            <a:avLst/>
          </a:prstGeom>
        </p:spPr>
      </p:pic>
      <p:pic>
        <p:nvPicPr>
          <p:cNvPr id="6" name="内容占位符 3">
            <a:extLst>
              <a:ext uri="{FF2B5EF4-FFF2-40B4-BE49-F238E27FC236}">
                <a16:creationId xmlns:a16="http://schemas.microsoft.com/office/drawing/2014/main" id="{4B452A19-8A7E-42AE-753F-CB83A13A41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3784" y="2524125"/>
            <a:ext cx="5363004" cy="2275696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2F5F99C1-F251-B477-BBE8-0C59688C88ED}"/>
              </a:ext>
            </a:extLst>
          </p:cNvPr>
          <p:cNvSpPr txBox="1"/>
          <p:nvPr/>
        </p:nvSpPr>
        <p:spPr>
          <a:xfrm>
            <a:off x="123354" y="1226196"/>
            <a:ext cx="4601046" cy="5012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6700" algn="just">
              <a:lnSpc>
                <a:spcPct val="150000"/>
              </a:lnSpc>
              <a:buClr>
                <a:schemeClr val="accent1"/>
              </a:buClr>
              <a:buSzPts val="1300"/>
            </a:pPr>
            <a:r>
              <a:rPr lang="zh-CN" altLang="en-US" sz="2000" b="1" dirty="0">
                <a:solidFill>
                  <a:schemeClr val="accent1"/>
                </a:solidFill>
                <a:latin typeface="Raleway" pitchFamily="2" charset="0"/>
                <a:ea typeface="微软雅黑 Light" panose="020B0502040204020203" pitchFamily="34" charset="-122"/>
              </a:rPr>
              <a:t>基于序列到序列的机器翻译</a:t>
            </a:r>
            <a:endParaRPr lang="zh-CN" altLang="zh-CN" sz="2000" b="1" dirty="0">
              <a:solidFill>
                <a:schemeClr val="accent1"/>
              </a:solidFill>
              <a:latin typeface="Raleway" pitchFamily="2" charset="0"/>
              <a:ea typeface="微软雅黑 Light" panose="020B0502040204020203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22765FD-10C9-2A44-583E-3D9A44D39C63}"/>
              </a:ext>
            </a:extLst>
          </p:cNvPr>
          <p:cNvSpPr txBox="1"/>
          <p:nvPr/>
        </p:nvSpPr>
        <p:spPr>
          <a:xfrm>
            <a:off x="604837" y="3089168"/>
            <a:ext cx="2205038" cy="5012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6700" algn="just">
              <a:lnSpc>
                <a:spcPct val="150000"/>
              </a:lnSpc>
              <a:buClr>
                <a:schemeClr val="accent1"/>
              </a:buClr>
              <a:buSzPts val="1300"/>
            </a:pPr>
            <a:r>
              <a:rPr lang="zh-CN" altLang="zh-CN" sz="2000" b="1" dirty="0">
                <a:solidFill>
                  <a:schemeClr val="accent1"/>
                </a:solidFill>
                <a:latin typeface="Raleway" pitchFamily="2" charset="0"/>
                <a:ea typeface="微软雅黑 Light" panose="020B0502040204020203" pitchFamily="34" charset="-122"/>
              </a:rPr>
              <a:t>图像描述生成</a:t>
            </a:r>
          </a:p>
        </p:txBody>
      </p:sp>
    </p:spTree>
    <p:extLst>
      <p:ext uri="{BB962C8B-B14F-4D97-AF65-F5344CB8AC3E}">
        <p14:creationId xmlns:p14="http://schemas.microsoft.com/office/powerpoint/2010/main" val="5688464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66;p20">
            <a:extLst>
              <a:ext uri="{FF2B5EF4-FFF2-40B4-BE49-F238E27FC236}">
                <a16:creationId xmlns:a16="http://schemas.microsoft.com/office/drawing/2014/main" id="{B4837533-7033-4C60-8582-95EC36BB3251}"/>
              </a:ext>
            </a:extLst>
          </p:cNvPr>
          <p:cNvSpPr txBox="1">
            <a:spLocks/>
          </p:cNvSpPr>
          <p:nvPr/>
        </p:nvSpPr>
        <p:spPr>
          <a:xfrm>
            <a:off x="675315" y="344176"/>
            <a:ext cx="1386848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>
              <a:buClr>
                <a:srgbClr val="000000"/>
              </a:buClr>
              <a:buSzPts val="2800"/>
            </a:pPr>
            <a:r>
              <a:rPr lang="en-US" altLang="zh-CN" sz="2000" dirty="0">
                <a:solidFill>
                  <a:srgbClr val="0070C0"/>
                </a:solidFill>
                <a:latin typeface="Lato"/>
              </a:rPr>
              <a:t>RNN</a:t>
            </a:r>
            <a:r>
              <a:rPr lang="zh-CN" altLang="en-US" sz="2000" dirty="0">
                <a:solidFill>
                  <a:srgbClr val="0070C0"/>
                </a:solidFill>
                <a:latin typeface="Lato"/>
              </a:rPr>
              <a:t>应用</a:t>
            </a:r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1B14ADBD-9EAD-BB89-3DAD-D46B30DABAC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B5439DDE-9112-9992-E578-63EFD693120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76750665"/>
              </p:ext>
            </p:extLst>
          </p:nvPr>
        </p:nvGraphicFramePr>
        <p:xfrm>
          <a:off x="866775" y="1796656"/>
          <a:ext cx="2630761" cy="1854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3" imgW="2918520" imgH="2057400" progId="PBrush">
                  <p:embed/>
                </p:oleObj>
              </mc:Choice>
              <mc:Fallback>
                <p:oleObj name="Bitmap Image" r:id="rId3" imgW="2918520" imgH="205740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66775" y="1796656"/>
                        <a:ext cx="2630761" cy="18549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2" descr="Image result for rnn dialogue">
            <a:extLst>
              <a:ext uri="{FF2B5EF4-FFF2-40B4-BE49-F238E27FC236}">
                <a16:creationId xmlns:a16="http://schemas.microsoft.com/office/drawing/2014/main" id="{F54D899B-725B-224A-45F5-5D08C71A06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8301" y="1393588"/>
            <a:ext cx="4575243" cy="2573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70299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66;p20">
            <a:extLst>
              <a:ext uri="{FF2B5EF4-FFF2-40B4-BE49-F238E27FC236}">
                <a16:creationId xmlns:a16="http://schemas.microsoft.com/office/drawing/2014/main" id="{B4837533-7033-4C60-8582-95EC36BB3251}"/>
              </a:ext>
            </a:extLst>
          </p:cNvPr>
          <p:cNvSpPr txBox="1">
            <a:spLocks/>
          </p:cNvSpPr>
          <p:nvPr/>
        </p:nvSpPr>
        <p:spPr>
          <a:xfrm>
            <a:off x="300918" y="261098"/>
            <a:ext cx="2570870" cy="467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zh-CN" altLang="en-US" sz="2400" dirty="0">
                <a:solidFill>
                  <a:srgbClr val="0070C0"/>
                </a:solidFill>
                <a:latin typeface="Lato"/>
              </a:rPr>
              <a:t>为什么需要 </a:t>
            </a:r>
            <a:r>
              <a:rPr lang="en-US" altLang="zh-CN" sz="2400" dirty="0">
                <a:solidFill>
                  <a:srgbClr val="0070C0"/>
                </a:solidFill>
                <a:latin typeface="Lato"/>
              </a:rPr>
              <a:t>RNN</a:t>
            </a:r>
            <a:endParaRPr lang="zh-CN" altLang="en-US" sz="2400" dirty="0">
              <a:solidFill>
                <a:srgbClr val="0070C0"/>
              </a:solidFill>
              <a:latin typeface="Lato"/>
            </a:endParaRPr>
          </a:p>
        </p:txBody>
      </p:sp>
      <p:cxnSp>
        <p:nvCxnSpPr>
          <p:cNvPr id="2" name="Google Shape;208;p25">
            <a:extLst>
              <a:ext uri="{FF2B5EF4-FFF2-40B4-BE49-F238E27FC236}">
                <a16:creationId xmlns:a16="http://schemas.microsoft.com/office/drawing/2014/main" id="{7F6C3ED4-D81C-53D4-3CC1-93C50A5E425D}"/>
              </a:ext>
            </a:extLst>
          </p:cNvPr>
          <p:cNvCxnSpPr>
            <a:cxnSpLocks/>
            <a:endCxn id="8" idx="2"/>
          </p:cNvCxnSpPr>
          <p:nvPr/>
        </p:nvCxnSpPr>
        <p:spPr>
          <a:xfrm>
            <a:off x="3190291" y="1777072"/>
            <a:ext cx="396871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" name="Google Shape;209;p25">
            <a:extLst>
              <a:ext uri="{FF2B5EF4-FFF2-40B4-BE49-F238E27FC236}">
                <a16:creationId xmlns:a16="http://schemas.microsoft.com/office/drawing/2014/main" id="{87B25881-000D-324F-42FA-B494A27F8C99}"/>
              </a:ext>
            </a:extLst>
          </p:cNvPr>
          <p:cNvCxnSpPr>
            <a:cxnSpLocks/>
            <a:stCxn id="8" idx="6"/>
          </p:cNvCxnSpPr>
          <p:nvPr/>
        </p:nvCxnSpPr>
        <p:spPr>
          <a:xfrm>
            <a:off x="5367162" y="1777072"/>
            <a:ext cx="39611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" name="Google Shape;210;p25">
            <a:extLst>
              <a:ext uri="{FF2B5EF4-FFF2-40B4-BE49-F238E27FC236}">
                <a16:creationId xmlns:a16="http://schemas.microsoft.com/office/drawing/2014/main" id="{2E3BE269-E9B3-6370-4965-8087CFBE2E4C}"/>
              </a:ext>
            </a:extLst>
          </p:cNvPr>
          <p:cNvSpPr/>
          <p:nvPr/>
        </p:nvSpPr>
        <p:spPr>
          <a:xfrm>
            <a:off x="2069056" y="1557396"/>
            <a:ext cx="1119175" cy="439350"/>
          </a:xfrm>
          <a:prstGeom prst="rect">
            <a:avLst/>
          </a:prstGeom>
          <a:solidFill>
            <a:srgbClr val="FF6F00"/>
          </a:solidFill>
          <a:ln w="9525" cap="flat" cmpd="sng">
            <a:solidFill>
              <a:srgbClr val="FF6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buSzPts val="1100"/>
              <a:buFont typeface="Arial"/>
              <a:buNone/>
            </a:pPr>
            <a:r>
              <a:rPr lang="zh-CN" altLang="en-US" b="1" dirty="0">
                <a:solidFill>
                  <a:schemeClr val="lt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Google Sans"/>
                <a:sym typeface="Google Sans"/>
              </a:rPr>
              <a:t>输入</a:t>
            </a:r>
            <a:endParaRPr b="1" dirty="0">
              <a:solidFill>
                <a:schemeClr val="lt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Google Sans"/>
              <a:sym typeface="Google Sans"/>
            </a:endParaRPr>
          </a:p>
        </p:txBody>
      </p:sp>
      <p:sp>
        <p:nvSpPr>
          <p:cNvPr id="6" name="Google Shape;212;p25">
            <a:extLst>
              <a:ext uri="{FF2B5EF4-FFF2-40B4-BE49-F238E27FC236}">
                <a16:creationId xmlns:a16="http://schemas.microsoft.com/office/drawing/2014/main" id="{5EFE6292-B726-FF9E-756E-44E099FA7DD1}"/>
              </a:ext>
            </a:extLst>
          </p:cNvPr>
          <p:cNvSpPr/>
          <p:nvPr/>
        </p:nvSpPr>
        <p:spPr>
          <a:xfrm>
            <a:off x="5763281" y="1552633"/>
            <a:ext cx="1119175" cy="439350"/>
          </a:xfrm>
          <a:prstGeom prst="rect">
            <a:avLst/>
          </a:prstGeom>
          <a:solidFill>
            <a:srgbClr val="FF6F00"/>
          </a:solidFill>
          <a:ln w="9525" cap="flat" cmpd="sng">
            <a:solidFill>
              <a:srgbClr val="FF6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400" b="1" dirty="0">
                <a:solidFill>
                  <a:schemeClr val="lt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Google Sans"/>
                <a:sym typeface="Google Sans"/>
              </a:rPr>
              <a:t>输出</a:t>
            </a:r>
            <a:endParaRPr sz="1400" b="1" dirty="0">
              <a:solidFill>
                <a:schemeClr val="lt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Google Sans"/>
              <a:sym typeface="Google Sans"/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2735478C-4178-362D-7B0C-DB1C50B3033E}"/>
              </a:ext>
            </a:extLst>
          </p:cNvPr>
          <p:cNvSpPr/>
          <p:nvPr/>
        </p:nvSpPr>
        <p:spPr>
          <a:xfrm>
            <a:off x="3587162" y="946956"/>
            <a:ext cx="1780000" cy="1660231"/>
          </a:xfrm>
          <a:prstGeom prst="ellipse">
            <a:avLst/>
          </a:prstGeom>
          <a:solidFill>
            <a:srgbClr val="1A99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SzPts val="1100"/>
            </a:pPr>
            <a:r>
              <a:rPr lang="zh-CN" altLang="en-US" b="1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Google Sans"/>
                <a:sym typeface="Google Sans"/>
              </a:rPr>
              <a:t>算法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E674BBC5-991A-CE3F-7F82-2707C95026D8}"/>
              </a:ext>
            </a:extLst>
          </p:cNvPr>
          <p:cNvSpPr txBox="1"/>
          <p:nvPr/>
        </p:nvSpPr>
        <p:spPr>
          <a:xfrm>
            <a:off x="342643" y="3166373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6700" algn="just"/>
            <a:r>
              <a:rPr lang="zh-CN" altLang="zh-CN" sz="2000" b="1" kern="1000" dirty="0">
                <a:solidFill>
                  <a:srgbClr val="FF6F00"/>
                </a:solidFill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今天天气特别好，我想去</a:t>
            </a:r>
            <a:r>
              <a:rPr lang="en-US" altLang="zh-CN" sz="2000" b="1" kern="1000" dirty="0">
                <a:solidFill>
                  <a:srgbClr val="FF6F00"/>
                </a:solidFill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___</a:t>
            </a:r>
            <a:r>
              <a:rPr lang="zh-CN" altLang="zh-CN" sz="2000" b="1" kern="1000" dirty="0">
                <a:solidFill>
                  <a:srgbClr val="FF6F00"/>
                </a:solidFill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。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0F2FB60-1BB2-D7C5-3FCE-29CCA78D9489}"/>
              </a:ext>
            </a:extLst>
          </p:cNvPr>
          <p:cNvSpPr txBox="1"/>
          <p:nvPr/>
        </p:nvSpPr>
        <p:spPr>
          <a:xfrm>
            <a:off x="5933819" y="3166373"/>
            <a:ext cx="236721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6700" algn="just"/>
            <a:r>
              <a:rPr lang="en-US" altLang="zh-CN" sz="2000" b="1" kern="1000" dirty="0">
                <a:solidFill>
                  <a:srgbClr val="FF6F00"/>
                </a:solidFill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?</a:t>
            </a:r>
            <a:endParaRPr lang="zh-CN" altLang="zh-CN" sz="2000" b="1" kern="1000" dirty="0">
              <a:solidFill>
                <a:srgbClr val="FF6F00"/>
              </a:solidFill>
              <a:effectLst/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13581215"/>
      </p:ext>
    </p:extLst>
  </p:cSld>
  <p:clrMapOvr>
    <a:masterClrMapping/>
  </p:clrMapOvr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>
        <a:spAutoFit/>
      </a:bodyPr>
      <a:lstStyle>
        <a:defPPr algn="l">
          <a:defRPr sz="1600" dirty="0">
            <a:latin typeface="Lato" panose="020F0502020204030203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4494</TotalTime>
  <Words>2487</Words>
  <Application>Microsoft Office PowerPoint</Application>
  <PresentationFormat>全屏显示(16:9)</PresentationFormat>
  <Paragraphs>423</Paragraphs>
  <Slides>36</Slides>
  <Notes>36</Notes>
  <HiddenSlides>0</HiddenSlides>
  <MMClips>0</MMClips>
  <ScaleCrop>false</ScaleCrop>
  <HeadingPairs>
    <vt:vector size="8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36</vt:i4>
      </vt:variant>
    </vt:vector>
  </HeadingPairs>
  <TitlesOfParts>
    <vt:vector size="43" baseType="lpstr">
      <vt:lpstr>微软雅黑 Light</vt:lpstr>
      <vt:lpstr>Arial</vt:lpstr>
      <vt:lpstr>Consolas</vt:lpstr>
      <vt:lpstr>Lato</vt:lpstr>
      <vt:lpstr>Raleway</vt:lpstr>
      <vt:lpstr>Streamline</vt:lpstr>
      <vt:lpstr>Bitmap Image</vt:lpstr>
      <vt:lpstr>AI诗人：循环神经网络</vt:lpstr>
      <vt:lpstr> 项目目标</vt:lpstr>
      <vt:lpstr>认识循环神经网络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电影评论分类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AI诗人- LSTM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Who am I?</dc:title>
  <dc:creator>平震宇</dc:creator>
  <cp:lastModifiedBy>平 震宇</cp:lastModifiedBy>
  <cp:revision>199</cp:revision>
  <dcterms:modified xsi:type="dcterms:W3CDTF">2022-09-12T03:19:58Z</dcterms:modified>
</cp:coreProperties>
</file>